
<file path=[Content_Types].xml><?xml version="1.0" encoding="utf-8"?>
<Types xmlns="http://schemas.openxmlformats.org/package/2006/content-types">
  <Default Extension="0790B440" ContentType="image/png"/>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840" r:id="rId3"/>
    <p:sldId id="841" r:id="rId4"/>
    <p:sldId id="272" r:id="rId5"/>
    <p:sldId id="845" r:id="rId6"/>
    <p:sldId id="846" r:id="rId7"/>
    <p:sldId id="831" r:id="rId8"/>
    <p:sldId id="832" r:id="rId9"/>
    <p:sldId id="844" r:id="rId10"/>
    <p:sldId id="843" r:id="rId11"/>
    <p:sldId id="418" r:id="rId12"/>
    <p:sldId id="419" r:id="rId13"/>
    <p:sldId id="449" r:id="rId14"/>
    <p:sldId id="851" r:id="rId15"/>
    <p:sldId id="834" r:id="rId16"/>
    <p:sldId id="850" r:id="rId17"/>
    <p:sldId id="847" r:id="rId18"/>
    <p:sldId id="848" r:id="rId19"/>
    <p:sldId id="835" r:id="rId20"/>
    <p:sldId id="854" r:id="rId21"/>
    <p:sldId id="839" r:id="rId22"/>
    <p:sldId id="849" r:id="rId23"/>
    <p:sldId id="836" r:id="rId24"/>
    <p:sldId id="852" r:id="rId25"/>
    <p:sldId id="853" r:id="rId26"/>
    <p:sldId id="837" r:id="rId27"/>
    <p:sldId id="862" r:id="rId28"/>
    <p:sldId id="838" r:id="rId29"/>
    <p:sldId id="433" r:id="rId30"/>
    <p:sldId id="434" r:id="rId31"/>
    <p:sldId id="435" r:id="rId32"/>
    <p:sldId id="436" r:id="rId33"/>
    <p:sldId id="448" r:id="rId34"/>
    <p:sldId id="278" r:id="rId35"/>
    <p:sldId id="857" r:id="rId36"/>
    <p:sldId id="858" r:id="rId37"/>
    <p:sldId id="859" r:id="rId38"/>
    <p:sldId id="860" r:id="rId39"/>
    <p:sldId id="861" r:id="rId40"/>
    <p:sldId id="385" r:id="rId41"/>
    <p:sldId id="261" r:id="rId42"/>
    <p:sldId id="263" r:id="rId43"/>
    <p:sldId id="260" r:id="rId44"/>
    <p:sldId id="265" r:id="rId45"/>
    <p:sldId id="264" r:id="rId46"/>
    <p:sldId id="82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96A94D-2986-439E-9C9D-B89AB2E80552}">
          <p14:sldIdLst>
            <p14:sldId id="256"/>
            <p14:sldId id="840"/>
            <p14:sldId id="841"/>
          </p14:sldIdLst>
        </p14:section>
        <p14:section name="awf" id="{88FC2448-F3B4-4F58-B75D-7C8356A44D84}">
          <p14:sldIdLst/>
        </p14:section>
        <p14:section name="ConvOpt" id="{4A600A12-1732-4477-A55F-22B477683D3A}">
          <p14:sldIdLst/>
        </p14:section>
        <p14:section name="Numerical Computing" id="{47F718BD-AAE3-45C5-A8D8-0C7A0CA30A97}">
          <p14:sldIdLst>
            <p14:sldId id="272"/>
          </p14:sldIdLst>
        </p14:section>
        <p14:section name="It's just code" id="{9BD1AD58-370C-41E4-B10B-AFA2DBE4167B}">
          <p14:sldIdLst>
            <p14:sldId id="845"/>
            <p14:sldId id="846"/>
            <p14:sldId id="831"/>
            <p14:sldId id="832"/>
            <p14:sldId id="844"/>
            <p14:sldId id="843"/>
            <p14:sldId id="418"/>
            <p14:sldId id="419"/>
            <p14:sldId id="449"/>
            <p14:sldId id="851"/>
            <p14:sldId id="834"/>
            <p14:sldId id="850"/>
            <p14:sldId id="847"/>
            <p14:sldId id="848"/>
            <p14:sldId id="835"/>
            <p14:sldId id="854"/>
            <p14:sldId id="839"/>
            <p14:sldId id="849"/>
            <p14:sldId id="836"/>
            <p14:sldId id="852"/>
            <p14:sldId id="853"/>
            <p14:sldId id="837"/>
            <p14:sldId id="862"/>
            <p14:sldId id="838"/>
            <p14:sldId id="433"/>
            <p14:sldId id="434"/>
            <p14:sldId id="435"/>
            <p14:sldId id="436"/>
            <p14:sldId id="448"/>
            <p14:sldId id="278"/>
            <p14:sldId id="857"/>
            <p14:sldId id="858"/>
            <p14:sldId id="859"/>
            <p14:sldId id="860"/>
            <p14:sldId id="861"/>
          </p14:sldIdLst>
        </p14:section>
        <p14:section name="Untitled Section" id="{B0E55A92-E88C-41FF-BEC8-DF81289E10A8}">
          <p14:sldIdLst>
            <p14:sldId id="385"/>
            <p14:sldId id="261"/>
            <p14:sldId id="263"/>
            <p14:sldId id="260"/>
            <p14:sldId id="265"/>
            <p14:sldId id="264"/>
            <p14:sldId id="82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BBC737-7D5E-4FF0-97EC-4F9F84E0E054}" v="16" dt="2019-03-01T17:49:54.0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2" autoAdjust="0"/>
    <p:restoredTop sz="67262" autoAdjust="0"/>
  </p:normalViewPr>
  <p:slideViewPr>
    <p:cSldViewPr snapToGrid="0">
      <p:cViewPr>
        <p:scale>
          <a:sx n="100" d="100"/>
          <a:sy n="100" d="100"/>
        </p:scale>
        <p:origin x="2244"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27T22:09:22.702"/>
    </inkml:context>
    <inkml:brush xml:id="br0">
      <inkml:brushProperty name="width" value="0.05" units="cm"/>
      <inkml:brushProperty name="height" value="0.05" units="cm"/>
      <inkml:brushProperty name="color" value="#E71224"/>
      <inkml:brushProperty name="ignorePressure" value="1"/>
    </inkml:brush>
  </inkml:definitions>
  <inkml:trace contextRef="#ctx0" brushRef="#br0">5206 115,'-22'12,"11"-5,1 0,-2-1,1 0,-1-1,0 0,0-1,0-1,-1 0,-9 1,-11-2,0-2,0-1,0-2,0-1,-16-5,-56-16,-3-6,25 7,-8 1,-1 3,-1 4,-1 5,0 3,-86 5,-13 15,0 8,-57 19,-379 92,359-65,-77 37,197-50,2 6,-139 79,158-66,3 6,-86 71,148-98,2 2,3 4,2 2,3 2,-35 53,17-6,6 3,4 3,5 2,5 3,-23 87,24-38,7 2,8 2,-13 164,36-173,7 0,7 1,15 90,64 374,-32-374,41 110,-56-253,10 11,-21-66,3 0,3-2,4 4,-13-28,1 0,2-1,1-1,1-1,20 17,-23-27,0 0,1-1,0-1,1-2,1 0,0-1,1-1,4 0,4-1,0-2,1 0,0-3,0-1,0-1,0-2,34-3,8-5,0-4,-1-2,5-5,77-25,-1-7,101-49,293-153,-532 243,992-443,-745 351,5 11,251-47,-278 92,0 10,11 11,65 7,108 17,320 48,-5 43,-597-70,1178 161,4-37,-939-117,258-18,-427-22,76-18,-129 5,-1-8,9-10,-55 7,-2-5,-3-4,-1-6,-2-4,-3-6,-3-4,-3-4,-3-5,-3-4,-4-4,-3-5,-4-3,-5-3,-3-4,-5-3,4-16,-10 4,-5-3,-5-3,0-16,-18 30,-4-3,-5 0,12-90,-30 124,-4-1,-3 0,-3 1,-3-1,-9-45,2 55,-3 1,-3 0,-3 1,-2 0,-3 2,-19-33,10 32,-3 0,-3 3,-2 1,-36-39,18 32,-3 2,-2 3,-43-29,11 17,-3 5,-44-19,-3 7,-69-22,24 23,-4 9,-183-40,110 51,-258-22,125 44,-6 19,-397 20,-271 50,1 28,573-42,-1099 77,416-30,470-26,2 29,236-7,51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27T22:09:28.336"/>
    </inkml:context>
    <inkml:brush xml:id="br0">
      <inkml:brushProperty name="width" value="0.05" units="cm"/>
      <inkml:brushProperty name="height" value="0.05" units="cm"/>
      <inkml:brushProperty name="color" value="#E71224"/>
      <inkml:brushProperty name="ignorePressure" value="1"/>
    </inkml:brush>
  </inkml:definitions>
  <inkml:trace contextRef="#ctx0" brushRef="#br0">7594 424,'-4'3,"0"-1,-1 1,1-1,0 0,-1 0,0 0,1 0,-1-1,0 0,0 0,0 0,0-1,-4 1,-9-1,-1-2,0 1,-2-3,-9 0,-377-49,136 17,-531-85,-102-12,364 78,-137 19,340 34,-1 16,-204 38,208 0,-258 78,358-64,4 10,-194 94,344-132,2 3,1 3,2 4,-23 23,60-41,1 1,2 2,1 2,2 1,1 2,2 1,2 1,-16 33,31-50,1 1,1 0,2 1,0-1,1 2,2-1,1 1,0 0,2 5,2-18,0 1,0 0,1-1,1 1,1-1,-1 0,2 1,0-1,1-1,0 1,1-1,0 0,1 0,0 0,1-1,0 0,1-1,4 4,3 0,0-1,2 0,0-1,0-1,1-1,0 0,1-2,0 0,0-1,1-1,28 7,1-3,1-1,33 0,49-3,90-10,-27 0,-6 11,0 8,-1 8,159 43,-69-4,172 37,188 22,-345-78,56-8,300-7,1-20,-126-2,293 24,182 54,722 58,-448-61,-543-8,511 41,-90-72,189-47,-246-1,686-43,-1633 40,1275-63,-727 63,31 31,81 39,61 4,1313-25,-1474-68,-1-19,476-21,-425 76,-4 50,-282-17,-253-31,34-10,-192-2,0-3,0-2,0-3,43-14,-76 16,-1-1,0-2,0 0,-1-2,-1-1,0-1,-1-1,0-1,-2-1,0-1,1-3,2-7,-1 0,-2-1,-1-2,-1 0,-2-1,-1-1,-1-1,6-24,1-13,-4 0,-2-2,5-65,-14 76,-3-1,-3 0,-2-1,-3 1,-3 0,-10-37,8 64,-2 0,-2 1,-1 1,-1 0,-9-13,9 22,-2 1,0 1,-2 0,0 1,-2 1,0 0,-8-4,0 2,-2 1,-1 2,-1 0,0 3,-9-3,-8-2,-1 3,-2 2,-17-3,-54-7,0 6,-98-5,-411-7,-4 39,-1193 65,621-18,-1-25,-1543-114,2680 82,-1307-79,-2 24,-540 42,1 42,397-16,3-58,131-52,-247-15,358 98,671 46,-62 35,-614 143,1132-174,57-10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27T22:10:06.309"/>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E57BB3-877F-474B-9213-37AE7D016F0F}" type="datetimeFigureOut">
              <a:rPr lang="en-GB" smtClean="0"/>
              <a:t>01/03/2019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DF2B42-00D7-42CE-9558-75D0C5FECB9E}" type="slidenum">
              <a:rPr lang="en-GB" smtClean="0"/>
              <a:t>‹#›</a:t>
            </a:fld>
            <a:endParaRPr lang="en-GB"/>
          </a:p>
        </p:txBody>
      </p:sp>
    </p:spTree>
    <p:extLst>
      <p:ext uri="{BB962C8B-B14F-4D97-AF65-F5344CB8AC3E}">
        <p14:creationId xmlns:p14="http://schemas.microsoft.com/office/powerpoint/2010/main" val="2181504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onenote:https://microsoft.sharepoint.com/teams/AIProgrammingLanguages/Shared%20Documents/General/AI%20and%20Programming%20Languages/Discussions.one#A%20developer's%20story&amp;section-id={95CAFDBC-D218-42EC-A8A4-840F9E384374}&amp;page-id={48E7980C-CCA8-49DE-A613-BCE7F9CE11F2}&amp;end"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microsoft.sharepoint.com/teams/AIProgrammingLanguages/_layouts/OneNote.aspx?id=%2Fteams%2FAIProgrammingLanguages%2FShared%20Documents%2FGeneral%2FAI%20and%20Programming%20Languages&amp;wd=target%28Discussions.one%7C95CAFDBC-D218-42EC-A8A4-840F9E384374%2FA%20developer%27s%20story%7C48E7980C-CCA8-49DE-A613-BCE7F9CE11F2%2F%29"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“It’s just code” – a new approach to machine learning frameworks?</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Abstract:</a:t>
            </a:r>
          </a:p>
          <a:p>
            <a:r>
              <a:rPr lang="en-GB" sz="1200" kern="1200" dirty="0">
                <a:solidFill>
                  <a:schemeClr val="tx1"/>
                </a:solidFill>
                <a:effectLst/>
                <a:latin typeface="+mn-lt"/>
                <a:ea typeface="+mn-ea"/>
                <a:cs typeface="+mn-cs"/>
              </a:rPr>
              <a:t>The Julia language has a slogan about numerical computing: “it’s just code”.  Applied to machine learning frameworks, this is basically saying that we don’t need them.   You write the inference code, and the machine trains it using standard compiler technologies.   They’ve shown this working in targeting GPUs, TPUs, and of course CPUs, and yet, Julia’s main ML framework looks </a:t>
            </a:r>
            <a:r>
              <a:rPr lang="en-GB" sz="1200" kern="1200" dirty="0" err="1">
                <a:solidFill>
                  <a:schemeClr val="tx1"/>
                </a:solidFill>
                <a:effectLst/>
                <a:latin typeface="+mn-lt"/>
                <a:ea typeface="+mn-ea"/>
                <a:cs typeface="+mn-cs"/>
              </a:rPr>
              <a:t>kinda</a:t>
            </a:r>
            <a:r>
              <a:rPr lang="en-GB" sz="1200" kern="1200" dirty="0">
                <a:solidFill>
                  <a:schemeClr val="tx1"/>
                </a:solidFill>
                <a:effectLst/>
                <a:latin typeface="+mn-lt"/>
                <a:ea typeface="+mn-ea"/>
                <a:cs typeface="+mn-cs"/>
              </a:rPr>
              <a:t> like </a:t>
            </a:r>
            <a:r>
              <a:rPr lang="en-GB" sz="1200" kern="1200" dirty="0" err="1">
                <a:solidFill>
                  <a:schemeClr val="tx1"/>
                </a:solidFill>
                <a:effectLst/>
                <a:latin typeface="+mn-lt"/>
                <a:ea typeface="+mn-ea"/>
                <a:cs typeface="+mn-cs"/>
              </a:rPr>
              <a:t>Keras</a:t>
            </a:r>
            <a:r>
              <a:rPr lang="en-GB" sz="1200" kern="1200" dirty="0">
                <a:solidFill>
                  <a:schemeClr val="tx1"/>
                </a:solidFill>
                <a:effectLst/>
                <a:latin typeface="+mn-lt"/>
                <a:ea typeface="+mn-ea"/>
                <a:cs typeface="+mn-cs"/>
              </a:rPr>
              <a:t>.   I’ll talk about how it’s supposed to work, how it works today, and how it might work in the future.  This isn’t just about Julia though.  The “it’s just code” philosophy potentially applies in a variety of languages, and I want to get feedback from you on where *</a:t>
            </a:r>
            <a:r>
              <a:rPr lang="en-GB" sz="1200" b="1" kern="1200" dirty="0">
                <a:solidFill>
                  <a:schemeClr val="tx1"/>
                </a:solidFill>
                <a:effectLst/>
                <a:latin typeface="+mn-lt"/>
                <a:ea typeface="+mn-ea"/>
                <a:cs typeface="+mn-cs"/>
              </a:rPr>
              <a:t>you</a:t>
            </a:r>
            <a:r>
              <a:rPr lang="en-GB" sz="1200" kern="1200" dirty="0">
                <a:solidFill>
                  <a:schemeClr val="tx1"/>
                </a:solidFill>
                <a:effectLst/>
                <a:latin typeface="+mn-lt"/>
                <a:ea typeface="+mn-ea"/>
                <a:cs typeface="+mn-cs"/>
              </a:rPr>
              <a:t>* think we want to be in the next wave of ML programming.</a:t>
            </a: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8ADF2B42-00D7-42CE-9558-75D0C5FECB9E}" type="slidenum">
              <a:rPr lang="en-GB" smtClean="0"/>
              <a:t>1</a:t>
            </a:fld>
            <a:endParaRPr lang="en-GB"/>
          </a:p>
        </p:txBody>
      </p:sp>
    </p:spTree>
    <p:extLst>
      <p:ext uri="{BB962C8B-B14F-4D97-AF65-F5344CB8AC3E}">
        <p14:creationId xmlns:p14="http://schemas.microsoft.com/office/powerpoint/2010/main" val="714303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A developer's story</a:t>
            </a:r>
            <a:r>
              <a:rPr lang="en-GB" dirty="0"/>
              <a:t>  (</a:t>
            </a:r>
            <a:r>
              <a:rPr lang="en-GB" dirty="0">
                <a:hlinkClick r:id="rId4"/>
              </a:rPr>
              <a:t>Web view</a:t>
            </a:r>
            <a:r>
              <a:rPr lang="en-GB" dirty="0"/>
              <a:t>)</a:t>
            </a:r>
          </a:p>
          <a:p>
            <a:endParaRPr lang="en-GB" dirty="0"/>
          </a:p>
        </p:txBody>
      </p:sp>
      <p:sp>
        <p:nvSpPr>
          <p:cNvPr id="4" name="Slide Number Placeholder 3"/>
          <p:cNvSpPr>
            <a:spLocks noGrp="1"/>
          </p:cNvSpPr>
          <p:nvPr>
            <p:ph type="sldNum" sz="quarter" idx="5"/>
          </p:nvPr>
        </p:nvSpPr>
        <p:spPr/>
        <p:txBody>
          <a:bodyPr/>
          <a:lstStyle/>
          <a:p>
            <a:fld id="{8ADF2B42-00D7-42CE-9558-75D0C5FECB9E}" type="slidenum">
              <a:rPr lang="en-GB" smtClean="0"/>
              <a:t>21</a:t>
            </a:fld>
            <a:endParaRPr lang="en-GB"/>
          </a:p>
        </p:txBody>
      </p:sp>
    </p:spTree>
    <p:extLst>
      <p:ext uri="{BB962C8B-B14F-4D97-AF65-F5344CB8AC3E}">
        <p14:creationId xmlns:p14="http://schemas.microsoft.com/office/powerpoint/2010/main" val="3743089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ADF2B42-00D7-42CE-9558-75D0C5FECB9E}" type="slidenum">
              <a:rPr lang="en-GB" smtClean="0"/>
              <a:t>25</a:t>
            </a:fld>
            <a:endParaRPr lang="en-GB"/>
          </a:p>
        </p:txBody>
      </p:sp>
    </p:spTree>
    <p:extLst>
      <p:ext uri="{BB962C8B-B14F-4D97-AF65-F5344CB8AC3E}">
        <p14:creationId xmlns:p14="http://schemas.microsoft.com/office/powerpoint/2010/main" val="3660442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https://github.com/pytorch/vision/blob/f87a896f170a34502a60cdc358c19d8b55e72f54/torchvision/models/vgg.py</a:t>
            </a:r>
          </a:p>
          <a:p>
            <a:endParaRPr lang="en-US" dirty="0"/>
          </a:p>
          <a:p>
            <a:endParaRPr lang="en-GB" dirty="0"/>
          </a:p>
        </p:txBody>
      </p:sp>
      <p:sp>
        <p:nvSpPr>
          <p:cNvPr id="4" name="Slide Number Placeholder 3"/>
          <p:cNvSpPr>
            <a:spLocks noGrp="1"/>
          </p:cNvSpPr>
          <p:nvPr>
            <p:ph type="sldNum" sz="quarter" idx="5"/>
          </p:nvPr>
        </p:nvSpPr>
        <p:spPr/>
        <p:txBody>
          <a:bodyPr/>
          <a:lstStyle/>
          <a:p>
            <a:fld id="{8ADF2B42-00D7-42CE-9558-75D0C5FECB9E}" type="slidenum">
              <a:rPr lang="en-GB" smtClean="0"/>
              <a:t>29</a:t>
            </a:fld>
            <a:endParaRPr lang="en-GB"/>
          </a:p>
        </p:txBody>
      </p:sp>
    </p:spTree>
    <p:extLst>
      <p:ext uri="{BB962C8B-B14F-4D97-AF65-F5344CB8AC3E}">
        <p14:creationId xmlns:p14="http://schemas.microsoft.com/office/powerpoint/2010/main" val="957370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https://github.com/pytorch/vision/blob/f87a896f170a34502a60cdc358c19d8b55e72f54/torchvision/models/vgg.py</a:t>
            </a:r>
          </a:p>
          <a:p>
            <a:endParaRPr lang="en-US" dirty="0"/>
          </a:p>
          <a:p>
            <a:endParaRPr lang="en-GB" dirty="0"/>
          </a:p>
        </p:txBody>
      </p:sp>
      <p:sp>
        <p:nvSpPr>
          <p:cNvPr id="4" name="Slide Number Placeholder 3"/>
          <p:cNvSpPr>
            <a:spLocks noGrp="1"/>
          </p:cNvSpPr>
          <p:nvPr>
            <p:ph type="sldNum" sz="quarter" idx="5"/>
          </p:nvPr>
        </p:nvSpPr>
        <p:spPr/>
        <p:txBody>
          <a:bodyPr/>
          <a:lstStyle/>
          <a:p>
            <a:fld id="{8ADF2B42-00D7-42CE-9558-75D0C5FECB9E}" type="slidenum">
              <a:rPr lang="en-GB" smtClean="0"/>
              <a:t>30</a:t>
            </a:fld>
            <a:endParaRPr lang="en-GB"/>
          </a:p>
        </p:txBody>
      </p:sp>
    </p:spTree>
    <p:extLst>
      <p:ext uri="{BB962C8B-B14F-4D97-AF65-F5344CB8AC3E}">
        <p14:creationId xmlns:p14="http://schemas.microsoft.com/office/powerpoint/2010/main" val="3518929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double f(double x[2])</a:t>
            </a:r>
          </a:p>
          <a:p>
            <a:r>
              <a:rPr lang="en-GB" dirty="0"/>
              <a:t>{</a:t>
            </a:r>
          </a:p>
          <a:p>
            <a:r>
              <a:rPr lang="en-GB" dirty="0"/>
              <a:t>   double </a:t>
            </a:r>
            <a:r>
              <a:rPr lang="en-GB" dirty="0" err="1"/>
              <a:t>a,b</a:t>
            </a:r>
            <a:r>
              <a:rPr lang="en-GB" dirty="0"/>
              <a:t>;</a:t>
            </a:r>
          </a:p>
          <a:p>
            <a:r>
              <a:rPr lang="en-GB" dirty="0"/>
              <a:t>   a = pow(x[0],3);</a:t>
            </a:r>
          </a:p>
          <a:p>
            <a:r>
              <a:rPr lang="en-GB" dirty="0"/>
              <a:t> b = sin(x[1]);</a:t>
            </a:r>
          </a:p>
          <a:p>
            <a:r>
              <a:rPr lang="en-GB" dirty="0"/>
              <a:t>   return a * b;</a:t>
            </a:r>
          </a:p>
          <a:p>
            <a:r>
              <a:rPr lang="en-GB" dirty="0"/>
              <a:t>}</a:t>
            </a:r>
          </a:p>
          <a:p>
            <a:endParaRPr lang="en-GB" dirty="0"/>
          </a:p>
        </p:txBody>
      </p:sp>
      <p:sp>
        <p:nvSpPr>
          <p:cNvPr id="4" name="Slide Number Placeholder 3"/>
          <p:cNvSpPr>
            <a:spLocks noGrp="1"/>
          </p:cNvSpPr>
          <p:nvPr>
            <p:ph type="sldNum" sz="quarter" idx="5"/>
          </p:nvPr>
        </p:nvSpPr>
        <p:spPr/>
        <p:txBody>
          <a:bodyPr/>
          <a:lstStyle/>
          <a:p>
            <a:fld id="{8ADF2B42-00D7-42CE-9558-75D0C5FECB9E}" type="slidenum">
              <a:rPr lang="en-GB" smtClean="0"/>
              <a:t>41</a:t>
            </a:fld>
            <a:endParaRPr lang="en-GB"/>
          </a:p>
        </p:txBody>
      </p:sp>
    </p:spTree>
    <p:extLst>
      <p:ext uri="{BB962C8B-B14F-4D97-AF65-F5344CB8AC3E}">
        <p14:creationId xmlns:p14="http://schemas.microsoft.com/office/powerpoint/2010/main" val="392077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double f(double x[2])</a:t>
            </a:r>
          </a:p>
          <a:p>
            <a:r>
              <a:rPr lang="en-GB" dirty="0"/>
              <a:t>{</a:t>
            </a:r>
          </a:p>
          <a:p>
            <a:r>
              <a:rPr lang="en-GB" dirty="0"/>
              <a:t>   double </a:t>
            </a:r>
            <a:r>
              <a:rPr lang="en-GB" dirty="0" err="1"/>
              <a:t>a,b</a:t>
            </a:r>
            <a:r>
              <a:rPr lang="en-GB" dirty="0"/>
              <a:t>;</a:t>
            </a:r>
          </a:p>
          <a:p>
            <a:r>
              <a:rPr lang="en-GB" dirty="0"/>
              <a:t>   a = pow(x[0],3);</a:t>
            </a:r>
          </a:p>
          <a:p>
            <a:r>
              <a:rPr lang="en-GB" dirty="0"/>
              <a:t> b = sin(x[1]);</a:t>
            </a:r>
          </a:p>
          <a:p>
            <a:r>
              <a:rPr lang="en-GB" dirty="0"/>
              <a:t>   return a * b;</a:t>
            </a:r>
          </a:p>
          <a:p>
            <a:r>
              <a:rPr lang="en-GB" dirty="0"/>
              <a:t>}</a:t>
            </a:r>
          </a:p>
          <a:p>
            <a:endParaRPr lang="en-GB" dirty="0"/>
          </a:p>
        </p:txBody>
      </p:sp>
      <p:sp>
        <p:nvSpPr>
          <p:cNvPr id="4" name="Slide Number Placeholder 3"/>
          <p:cNvSpPr>
            <a:spLocks noGrp="1"/>
          </p:cNvSpPr>
          <p:nvPr>
            <p:ph type="sldNum" sz="quarter" idx="5"/>
          </p:nvPr>
        </p:nvSpPr>
        <p:spPr/>
        <p:txBody>
          <a:bodyPr/>
          <a:lstStyle/>
          <a:p>
            <a:fld id="{8ADF2B42-00D7-42CE-9558-75D0C5FECB9E}" type="slidenum">
              <a:rPr lang="en-GB" smtClean="0"/>
              <a:t>42</a:t>
            </a:fld>
            <a:endParaRPr lang="en-GB"/>
          </a:p>
        </p:txBody>
      </p:sp>
    </p:spTree>
    <p:extLst>
      <p:ext uri="{BB962C8B-B14F-4D97-AF65-F5344CB8AC3E}">
        <p14:creationId xmlns:p14="http://schemas.microsoft.com/office/powerpoint/2010/main" val="576626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ADF2B42-00D7-42CE-9558-75D0C5FECB9E}" type="slidenum">
              <a:rPr lang="en-GB" smtClean="0"/>
              <a:t>44</a:t>
            </a:fld>
            <a:endParaRPr lang="en-GB"/>
          </a:p>
        </p:txBody>
      </p:sp>
    </p:spTree>
    <p:extLst>
      <p:ext uri="{BB962C8B-B14F-4D97-AF65-F5344CB8AC3E}">
        <p14:creationId xmlns:p14="http://schemas.microsoft.com/office/powerpoint/2010/main" val="729628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ADF2B42-00D7-42CE-9558-75D0C5FECB9E}" type="slidenum">
              <a:rPr lang="en-GB" smtClean="0"/>
              <a:t>45</a:t>
            </a:fld>
            <a:endParaRPr lang="en-GB"/>
          </a:p>
        </p:txBody>
      </p:sp>
    </p:spTree>
    <p:extLst>
      <p:ext uri="{BB962C8B-B14F-4D97-AF65-F5344CB8AC3E}">
        <p14:creationId xmlns:p14="http://schemas.microsoft.com/office/powerpoint/2010/main" val="20895449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3B92E-0BA7-4EB6-8DC3-6B2325479C87}"/>
              </a:ext>
            </a:extLst>
          </p:cNvPr>
          <p:cNvSpPr>
            <a:spLocks noGrp="1"/>
          </p:cNvSpPr>
          <p:nvPr>
            <p:ph type="ctrTitle"/>
          </p:nvPr>
        </p:nvSpPr>
        <p:spPr>
          <a:xfrm>
            <a:off x="419100" y="868362"/>
            <a:ext cx="11485192" cy="2387600"/>
          </a:xfrm>
        </p:spPr>
        <p:txBody>
          <a:bodyPr anchor="b"/>
          <a:lstStyle>
            <a:lvl1pPr algn="l">
              <a:defRPr sz="6000"/>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9DC463FD-28BB-4B2D-9EA8-44A9666F0594}"/>
              </a:ext>
            </a:extLst>
          </p:cNvPr>
          <p:cNvSpPr>
            <a:spLocks noGrp="1"/>
          </p:cNvSpPr>
          <p:nvPr>
            <p:ph type="subTitle" idx="1"/>
          </p:nvPr>
        </p:nvSpPr>
        <p:spPr>
          <a:xfrm>
            <a:off x="419099" y="3670404"/>
            <a:ext cx="11485191"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5" name="Footer Placeholder 4">
            <a:extLst>
              <a:ext uri="{FF2B5EF4-FFF2-40B4-BE49-F238E27FC236}">
                <a16:creationId xmlns:a16="http://schemas.microsoft.com/office/drawing/2014/main" id="{C463729B-03AE-4A9F-AD82-C098955C4FDA}"/>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862614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53ECF-1694-4272-BE66-C29E257EC1E1}"/>
              </a:ext>
            </a:extLst>
          </p:cNvPr>
          <p:cNvSpPr>
            <a:spLocks noGrp="1"/>
          </p:cNvSpPr>
          <p:nvPr>
            <p:ph type="title"/>
          </p:nvPr>
        </p:nvSpPr>
        <p:spPr>
          <a:xfrm>
            <a:off x="173181" y="159127"/>
            <a:ext cx="11863647" cy="694314"/>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18FF15A-1D56-4A40-839E-5427444B79B8}"/>
              </a:ext>
            </a:extLst>
          </p:cNvPr>
          <p:cNvSpPr>
            <a:spLocks noGrp="1"/>
          </p:cNvSpPr>
          <p:nvPr>
            <p:ph idx="1"/>
          </p:nvPr>
        </p:nvSpPr>
        <p:spPr>
          <a:xfrm>
            <a:off x="196124" y="1116479"/>
            <a:ext cx="11840703" cy="467756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D88F11C3-94CA-4EDF-994A-CE751A96A98D}"/>
              </a:ext>
            </a:extLst>
          </p:cNvPr>
          <p:cNvSpPr>
            <a:spLocks noGrp="1"/>
          </p:cNvSpPr>
          <p:nvPr>
            <p:ph type="ftr" sz="quarter" idx="11"/>
          </p:nvPr>
        </p:nvSpPr>
        <p:spPr>
          <a:xfrm>
            <a:off x="975360" y="6356350"/>
            <a:ext cx="8342270" cy="365125"/>
          </a:xfrm>
        </p:spPr>
        <p:txBody>
          <a:bodyPr/>
          <a:lstStyle/>
          <a:p>
            <a:endParaRPr lang="en-GB" dirty="0"/>
          </a:p>
        </p:txBody>
      </p:sp>
      <p:sp>
        <p:nvSpPr>
          <p:cNvPr id="6" name="Slide Number Placeholder 5">
            <a:extLst>
              <a:ext uri="{FF2B5EF4-FFF2-40B4-BE49-F238E27FC236}">
                <a16:creationId xmlns:a16="http://schemas.microsoft.com/office/drawing/2014/main" id="{08D55EC0-FFD3-4853-B29F-036DACD6D339}"/>
              </a:ext>
            </a:extLst>
          </p:cNvPr>
          <p:cNvSpPr>
            <a:spLocks noGrp="1"/>
          </p:cNvSpPr>
          <p:nvPr>
            <p:ph type="sldNum" sz="quarter" idx="12"/>
          </p:nvPr>
        </p:nvSpPr>
        <p:spPr/>
        <p:txBody>
          <a:bodyPr/>
          <a:lstStyle>
            <a:lvl1pPr>
              <a:defRPr>
                <a:solidFill>
                  <a:schemeClr val="accent5">
                    <a:lumMod val="20000"/>
                    <a:lumOff val="80000"/>
                  </a:schemeClr>
                </a:solidFill>
              </a:defRPr>
            </a:lvl1pPr>
          </a:lstStyle>
          <a:p>
            <a:fld id="{0A4155CA-DB7C-4AB6-9FBB-75E984CB577C}" type="slidenum">
              <a:rPr lang="en-GB" smtClean="0"/>
              <a:pPr/>
              <a:t>‹#›</a:t>
            </a:fld>
            <a:endParaRPr lang="en-GB" dirty="0"/>
          </a:p>
        </p:txBody>
      </p:sp>
    </p:spTree>
    <p:extLst>
      <p:ext uri="{BB962C8B-B14F-4D97-AF65-F5344CB8AC3E}">
        <p14:creationId xmlns:p14="http://schemas.microsoft.com/office/powerpoint/2010/main" val="3073104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054D8-306A-41E2-B5AA-0558F1267DD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3DA64C4-89E8-423F-9CEA-BB93B4FED8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628F8810-AF3C-4F05-9AA0-9F02B2AF261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B30602D-11B6-4C96-8C7D-8C033A461710}"/>
              </a:ext>
            </a:extLst>
          </p:cNvPr>
          <p:cNvSpPr>
            <a:spLocks noGrp="1"/>
          </p:cNvSpPr>
          <p:nvPr>
            <p:ph type="sldNum" sz="quarter" idx="12"/>
          </p:nvPr>
        </p:nvSpPr>
        <p:spPr/>
        <p:txBody>
          <a:bodyPr/>
          <a:lstStyle/>
          <a:p>
            <a:fld id="{0A4155CA-DB7C-4AB6-9FBB-75E984CB577C}" type="slidenum">
              <a:rPr lang="en-GB" smtClean="0"/>
              <a:t>‹#›</a:t>
            </a:fld>
            <a:endParaRPr lang="en-GB"/>
          </a:p>
        </p:txBody>
      </p:sp>
    </p:spTree>
    <p:extLst>
      <p:ext uri="{BB962C8B-B14F-4D97-AF65-F5344CB8AC3E}">
        <p14:creationId xmlns:p14="http://schemas.microsoft.com/office/powerpoint/2010/main" val="692395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5167A-9453-4043-8475-6A8D746C6A2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34B801D-521F-417E-B1DA-0DE24FFA92C8}"/>
              </a:ext>
            </a:extLst>
          </p:cNvPr>
          <p:cNvSpPr>
            <a:spLocks noGrp="1"/>
          </p:cNvSpPr>
          <p:nvPr>
            <p:ph sz="half" idx="1"/>
          </p:nvPr>
        </p:nvSpPr>
        <p:spPr>
          <a:xfrm>
            <a:off x="358923" y="1253331"/>
            <a:ext cx="5620284" cy="467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BEDFE9A-B95F-4433-917C-4895E71CB7FE}"/>
              </a:ext>
            </a:extLst>
          </p:cNvPr>
          <p:cNvSpPr>
            <a:spLocks noGrp="1"/>
          </p:cNvSpPr>
          <p:nvPr>
            <p:ph sz="half" idx="2"/>
          </p:nvPr>
        </p:nvSpPr>
        <p:spPr>
          <a:xfrm>
            <a:off x="6416544" y="1253331"/>
            <a:ext cx="5620284" cy="4677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2430AEB0-DD61-40D4-ABDC-872F72638F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C237397-053B-4B4C-B8CF-59DE02F7FC03}"/>
              </a:ext>
            </a:extLst>
          </p:cNvPr>
          <p:cNvSpPr>
            <a:spLocks noGrp="1"/>
          </p:cNvSpPr>
          <p:nvPr>
            <p:ph type="sldNum" sz="quarter" idx="12"/>
          </p:nvPr>
        </p:nvSpPr>
        <p:spPr/>
        <p:txBody>
          <a:bodyPr/>
          <a:lstStyle/>
          <a:p>
            <a:fld id="{0A4155CA-DB7C-4AB6-9FBB-75E984CB577C}" type="slidenum">
              <a:rPr lang="en-GB" smtClean="0"/>
              <a:t>‹#›</a:t>
            </a:fld>
            <a:endParaRPr lang="en-GB"/>
          </a:p>
        </p:txBody>
      </p:sp>
    </p:spTree>
    <p:extLst>
      <p:ext uri="{BB962C8B-B14F-4D97-AF65-F5344CB8AC3E}">
        <p14:creationId xmlns:p14="http://schemas.microsoft.com/office/powerpoint/2010/main" val="837018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3F60B-6507-407F-ACF9-C32D54CEBCE7}"/>
              </a:ext>
            </a:extLst>
          </p:cNvPr>
          <p:cNvSpPr>
            <a:spLocks noGrp="1"/>
          </p:cNvSpPr>
          <p:nvPr>
            <p:ph type="title"/>
          </p:nvPr>
        </p:nvSpPr>
        <p:spPr/>
        <p:txBody>
          <a:bodyPr/>
          <a:lstStyle/>
          <a:p>
            <a:r>
              <a:rPr lang="en-US"/>
              <a:t>Click to edit Master title style</a:t>
            </a:r>
            <a:endParaRPr lang="en-GB"/>
          </a:p>
        </p:txBody>
      </p:sp>
      <p:sp>
        <p:nvSpPr>
          <p:cNvPr id="4" name="Footer Placeholder 3">
            <a:extLst>
              <a:ext uri="{FF2B5EF4-FFF2-40B4-BE49-F238E27FC236}">
                <a16:creationId xmlns:a16="http://schemas.microsoft.com/office/drawing/2014/main" id="{1A2321E6-F785-4CF6-B539-F853A690E9FA}"/>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CB29ED1A-1442-4ABC-8350-E79AEF33D3A9}"/>
              </a:ext>
            </a:extLst>
          </p:cNvPr>
          <p:cNvSpPr>
            <a:spLocks noGrp="1"/>
          </p:cNvSpPr>
          <p:nvPr>
            <p:ph type="sldNum" sz="quarter" idx="12"/>
          </p:nvPr>
        </p:nvSpPr>
        <p:spPr>
          <a:xfrm>
            <a:off x="74815" y="6356350"/>
            <a:ext cx="688571" cy="365125"/>
          </a:xfrm>
        </p:spPr>
        <p:txBody>
          <a:bodyPr/>
          <a:lstStyle/>
          <a:p>
            <a:fld id="{0A4155CA-DB7C-4AB6-9FBB-75E984CB577C}" type="slidenum">
              <a:rPr lang="en-GB" smtClean="0"/>
              <a:t>‹#›</a:t>
            </a:fld>
            <a:endParaRPr lang="en-GB"/>
          </a:p>
        </p:txBody>
      </p:sp>
    </p:spTree>
    <p:extLst>
      <p:ext uri="{BB962C8B-B14F-4D97-AF65-F5344CB8AC3E}">
        <p14:creationId xmlns:p14="http://schemas.microsoft.com/office/powerpoint/2010/main" val="2940391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908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E59C-E0BF-486C-A005-4C2A93F2B8C4}"/>
              </a:ext>
            </a:extLst>
          </p:cNvPr>
          <p:cNvSpPr>
            <a:spLocks noGrp="1"/>
          </p:cNvSpPr>
          <p:nvPr>
            <p:ph type="title"/>
          </p:nvPr>
        </p:nvSpPr>
        <p:spPr>
          <a:xfrm>
            <a:off x="179461" y="136525"/>
            <a:ext cx="11677905" cy="694314"/>
          </a:xfrm>
        </p:spPr>
        <p:txBody>
          <a:bodyPr/>
          <a:lstStyle>
            <a:lvl1pPr>
              <a:defRPr>
                <a:solidFill>
                  <a:schemeClr val="accent1">
                    <a:lumMod val="20000"/>
                    <a:lumOff val="80000"/>
                  </a:schemeClr>
                </a:solidFill>
              </a:defRPr>
            </a:lvl1pPr>
          </a:lstStyle>
          <a:p>
            <a:r>
              <a:rPr lang="en-US"/>
              <a:t>Click to edit Master title style</a:t>
            </a:r>
            <a:endParaRPr lang="en-GB"/>
          </a:p>
        </p:txBody>
      </p:sp>
      <p:sp>
        <p:nvSpPr>
          <p:cNvPr id="3" name="Footer Placeholder 2">
            <a:extLst>
              <a:ext uri="{FF2B5EF4-FFF2-40B4-BE49-F238E27FC236}">
                <a16:creationId xmlns:a16="http://schemas.microsoft.com/office/drawing/2014/main" id="{B4EE7323-9352-414F-8276-2B2E2A500EDD}"/>
              </a:ext>
            </a:extLst>
          </p:cNvPr>
          <p:cNvSpPr>
            <a:spLocks noGrp="1"/>
          </p:cNvSpPr>
          <p:nvPr>
            <p:ph type="ftr" sz="quarter" idx="10"/>
          </p:nvPr>
        </p:nvSpPr>
        <p:spPr/>
        <p:txBody>
          <a:bodyPr/>
          <a:lstStyle/>
          <a:p>
            <a:endParaRPr lang="en-GB" dirty="0"/>
          </a:p>
        </p:txBody>
      </p:sp>
      <p:sp>
        <p:nvSpPr>
          <p:cNvPr id="4" name="Slide Number Placeholder 3">
            <a:extLst>
              <a:ext uri="{FF2B5EF4-FFF2-40B4-BE49-F238E27FC236}">
                <a16:creationId xmlns:a16="http://schemas.microsoft.com/office/drawing/2014/main" id="{4415A21C-FF15-4B0F-A6CF-A26A53F99298}"/>
              </a:ext>
            </a:extLst>
          </p:cNvPr>
          <p:cNvSpPr>
            <a:spLocks noGrp="1"/>
          </p:cNvSpPr>
          <p:nvPr>
            <p:ph type="sldNum" sz="quarter" idx="11"/>
          </p:nvPr>
        </p:nvSpPr>
        <p:spPr/>
        <p:txBody>
          <a:bodyPr/>
          <a:lstStyle/>
          <a:p>
            <a:fld id="{0A4155CA-DB7C-4AB6-9FBB-75E984CB577C}" type="slidenum">
              <a:rPr lang="en-GB" smtClean="0"/>
              <a:t>‹#›</a:t>
            </a:fld>
            <a:endParaRPr lang="en-GB" dirty="0"/>
          </a:p>
        </p:txBody>
      </p:sp>
    </p:spTree>
    <p:extLst>
      <p:ext uri="{BB962C8B-B14F-4D97-AF65-F5344CB8AC3E}">
        <p14:creationId xmlns:p14="http://schemas.microsoft.com/office/powerpoint/2010/main" val="4026967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cSld name="Complete Blank">
    <p:spTree>
      <p:nvGrpSpPr>
        <p:cNvPr id="1" name=""/>
        <p:cNvGrpSpPr/>
        <p:nvPr/>
      </p:nvGrpSpPr>
      <p:grpSpPr>
        <a:xfrm>
          <a:off x="0" y="0"/>
          <a:ext cx="0" cy="0"/>
          <a:chOff x="0" y="0"/>
          <a:chExt cx="0" cy="0"/>
        </a:xfrm>
      </p:grpSpPr>
      <p:sp>
        <p:nvSpPr>
          <p:cNvPr id="6" name="Rectangle 5"/>
          <p:cNvSpPr/>
          <p:nvPr/>
        </p:nvSpPr>
        <p:spPr>
          <a:xfrm>
            <a:off x="0" y="2"/>
            <a:ext cx="12192000" cy="6854455"/>
          </a:xfrm>
          <a:prstGeom prst="rect">
            <a:avLst/>
          </a:prstGeom>
          <a:gradFill>
            <a:gsLst>
              <a:gs pos="0">
                <a:schemeClr val="bg1"/>
              </a:gs>
              <a:gs pos="60000">
                <a:schemeClr val="bg1"/>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prstClr val="white"/>
              </a:solidFill>
            </a:endParaRP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CED839AB-47CC-4842-AD55-100DF770DE58}" type="slidenum">
              <a:rPr lang="en-GB" smtClean="0"/>
              <a:pPr/>
              <a:t>‹#›</a:t>
            </a:fld>
            <a:endParaRPr lang="en-GB"/>
          </a:p>
        </p:txBody>
      </p:sp>
    </p:spTree>
    <p:extLst>
      <p:ext uri="{BB962C8B-B14F-4D97-AF65-F5344CB8AC3E}">
        <p14:creationId xmlns:p14="http://schemas.microsoft.com/office/powerpoint/2010/main" val="707665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FAEEAD-D9FB-4FC3-B2BD-55231E54BACE}"/>
              </a:ext>
            </a:extLst>
          </p:cNvPr>
          <p:cNvSpPr/>
          <p:nvPr userDrawn="1"/>
        </p:nvSpPr>
        <p:spPr>
          <a:xfrm>
            <a:off x="0" y="6265598"/>
            <a:ext cx="12191999" cy="5924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le Placeholder 1">
            <a:extLst>
              <a:ext uri="{FF2B5EF4-FFF2-40B4-BE49-F238E27FC236}">
                <a16:creationId xmlns:a16="http://schemas.microsoft.com/office/drawing/2014/main" id="{DF14D6E2-FC23-4C9C-B0F2-D767817023FE}"/>
              </a:ext>
            </a:extLst>
          </p:cNvPr>
          <p:cNvSpPr>
            <a:spLocks noGrp="1"/>
          </p:cNvSpPr>
          <p:nvPr>
            <p:ph type="title"/>
          </p:nvPr>
        </p:nvSpPr>
        <p:spPr>
          <a:xfrm>
            <a:off x="358923" y="159127"/>
            <a:ext cx="11677905" cy="694314"/>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FBBE6C40-66BE-4F89-A910-91673773F06E}"/>
              </a:ext>
            </a:extLst>
          </p:cNvPr>
          <p:cNvSpPr>
            <a:spLocks noGrp="1"/>
          </p:cNvSpPr>
          <p:nvPr>
            <p:ph type="body" idx="1"/>
          </p:nvPr>
        </p:nvSpPr>
        <p:spPr>
          <a:xfrm>
            <a:off x="358923" y="1150664"/>
            <a:ext cx="11666082" cy="483139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2732305-9A91-4B69-8250-AD886D2CF10B}"/>
              </a:ext>
            </a:extLst>
          </p:cNvPr>
          <p:cNvSpPr>
            <a:spLocks noGrp="1"/>
          </p:cNvSpPr>
          <p:nvPr>
            <p:ph type="ftr" sz="quarter" idx="3"/>
          </p:nvPr>
        </p:nvSpPr>
        <p:spPr>
          <a:xfrm>
            <a:off x="975360" y="6356350"/>
            <a:ext cx="8342270" cy="365125"/>
          </a:xfrm>
          <a:prstGeom prst="rect">
            <a:avLst/>
          </a:prstGeom>
        </p:spPr>
        <p:txBody>
          <a:bodyPr vert="horz" lIns="91440" tIns="45720" rIns="91440" bIns="45720" rtlCol="0" anchor="ctr"/>
          <a:lstStyle>
            <a:lvl1pPr algn="ctr">
              <a:defRPr sz="2400">
                <a:solidFill>
                  <a:schemeClr val="accent1">
                    <a:lumMod val="20000"/>
                    <a:lumOff val="80000"/>
                  </a:schemeClr>
                </a:solidFill>
              </a:defRPr>
            </a:lvl1pPr>
          </a:lstStyle>
          <a:p>
            <a:endParaRPr lang="en-GB" dirty="0"/>
          </a:p>
        </p:txBody>
      </p:sp>
      <p:sp>
        <p:nvSpPr>
          <p:cNvPr id="6" name="Slide Number Placeholder 5">
            <a:extLst>
              <a:ext uri="{FF2B5EF4-FFF2-40B4-BE49-F238E27FC236}">
                <a16:creationId xmlns:a16="http://schemas.microsoft.com/office/drawing/2014/main" id="{178B5695-CBCE-4CE2-AD13-6F7D1281645A}"/>
              </a:ext>
            </a:extLst>
          </p:cNvPr>
          <p:cNvSpPr>
            <a:spLocks noGrp="1"/>
          </p:cNvSpPr>
          <p:nvPr>
            <p:ph type="sldNum" sz="quarter" idx="4"/>
          </p:nvPr>
        </p:nvSpPr>
        <p:spPr>
          <a:xfrm>
            <a:off x="74815" y="6356350"/>
            <a:ext cx="688571" cy="365125"/>
          </a:xfrm>
          <a:prstGeom prst="rect">
            <a:avLst/>
          </a:prstGeom>
        </p:spPr>
        <p:txBody>
          <a:bodyPr vert="horz" lIns="91440" tIns="45720" rIns="91440" bIns="45720" rtlCol="0" anchor="ctr"/>
          <a:lstStyle>
            <a:lvl1pPr algn="r">
              <a:defRPr sz="2400">
                <a:solidFill>
                  <a:schemeClr val="accent1">
                    <a:lumMod val="20000"/>
                    <a:lumOff val="80000"/>
                  </a:schemeClr>
                </a:solidFill>
              </a:defRPr>
            </a:lvl1pPr>
          </a:lstStyle>
          <a:p>
            <a:fld id="{0A4155CA-DB7C-4AB6-9FBB-75E984CB577C}" type="slidenum">
              <a:rPr lang="en-GB" smtClean="0"/>
              <a:pPr/>
              <a:t>‹#›</a:t>
            </a:fld>
            <a:endParaRPr lang="en-GB" dirty="0"/>
          </a:p>
        </p:txBody>
      </p:sp>
      <p:pic>
        <p:nvPicPr>
          <p:cNvPr id="7" name="Picture 6">
            <a:extLst>
              <a:ext uri="{FF2B5EF4-FFF2-40B4-BE49-F238E27FC236}">
                <a16:creationId xmlns:a16="http://schemas.microsoft.com/office/drawing/2014/main" id="{FAF3F6C3-4B6F-4267-B01D-76EA33E3FC08}"/>
              </a:ext>
            </a:extLst>
          </p:cNvPr>
          <p:cNvPicPr>
            <a:picLocks noChangeAspect="1"/>
          </p:cNvPicPr>
          <p:nvPr userDrawn="1"/>
        </p:nvPicPr>
        <p:blipFill rotWithShape="1">
          <a:blip r:embed="rId10" cstate="print">
            <a:clrChange>
              <a:clrFrom>
                <a:srgbClr val="575352"/>
              </a:clrFrom>
              <a:clrTo>
                <a:srgbClr val="575352">
                  <a:alpha val="0"/>
                </a:srgbClr>
              </a:clrTo>
            </a:clrChange>
            <a:extLst>
              <a:ext uri="{28A0092B-C50C-407E-A947-70E740481C1C}">
                <a14:useLocalDpi xmlns:a14="http://schemas.microsoft.com/office/drawing/2010/main" val="0"/>
              </a:ext>
            </a:extLst>
          </a:blip>
          <a:srcRect l="12272" t="27693" r="13027" b="29546"/>
          <a:stretch/>
        </p:blipFill>
        <p:spPr>
          <a:xfrm>
            <a:off x="10063200" y="6298494"/>
            <a:ext cx="1961805" cy="503331"/>
          </a:xfrm>
          <a:prstGeom prst="rect">
            <a:avLst/>
          </a:prstGeom>
        </p:spPr>
      </p:pic>
      <p:sp>
        <p:nvSpPr>
          <p:cNvPr id="4" name="Rectangle 3">
            <a:extLst>
              <a:ext uri="{FF2B5EF4-FFF2-40B4-BE49-F238E27FC236}">
                <a16:creationId xmlns:a16="http://schemas.microsoft.com/office/drawing/2014/main" id="{0A64ADD0-FB7A-461F-AB20-F99B72928044}"/>
              </a:ext>
            </a:extLst>
          </p:cNvPr>
          <p:cNvSpPr/>
          <p:nvPr userDrawn="1"/>
        </p:nvSpPr>
        <p:spPr>
          <a:xfrm>
            <a:off x="2979715" y="6298494"/>
            <a:ext cx="4333559" cy="461665"/>
          </a:xfrm>
          <a:prstGeom prst="rect">
            <a:avLst/>
          </a:prstGeom>
        </p:spPr>
        <p:txBody>
          <a:bodyPr wrap="none">
            <a:spAutoFit/>
          </a:bodyPr>
          <a:lstStyle/>
          <a:p>
            <a:r>
              <a:rPr lang="en-US" sz="2400" dirty="0">
                <a:solidFill>
                  <a:schemeClr val="bg1"/>
                </a:solidFill>
              </a:rPr>
              <a:t>Andrew Fitzgibbon  |   @</a:t>
            </a:r>
            <a:r>
              <a:rPr lang="en-US" sz="2400" dirty="0" err="1">
                <a:solidFill>
                  <a:schemeClr val="bg1"/>
                </a:solidFill>
              </a:rPr>
              <a:t>awfidius</a:t>
            </a:r>
            <a:endParaRPr lang="en-GB" sz="2400" dirty="0">
              <a:solidFill>
                <a:schemeClr val="bg1"/>
              </a:solidFill>
            </a:endParaRPr>
          </a:p>
        </p:txBody>
      </p:sp>
    </p:spTree>
    <p:extLst>
      <p:ext uri="{BB962C8B-B14F-4D97-AF65-F5344CB8AC3E}">
        <p14:creationId xmlns:p14="http://schemas.microsoft.com/office/powerpoint/2010/main" val="3743165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6" r:id="rId6"/>
    <p:sldLayoutId id="2147483655" r:id="rId7"/>
    <p:sldLayoutId id="2147483657" r:id="rId8"/>
  </p:sldLayoutIdLst>
  <p:hf hdr="0" ftr="0" dt="0"/>
  <p:txStyles>
    <p:titleStyle>
      <a:lvl1pPr algn="l" defTabSz="914400" rtl="0" eaLnBrk="1" latinLnBrk="0" hangingPunct="1">
        <a:lnSpc>
          <a:spcPct val="90000"/>
        </a:lnSpc>
        <a:spcBef>
          <a:spcPct val="0"/>
        </a:spcBef>
        <a:buNone/>
        <a:defRPr sz="4400" kern="1200">
          <a:solidFill>
            <a:schemeClr val="accent1">
              <a:lumMod val="7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7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30.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30.png"/></Relationships>
</file>

<file path=ppt/slides/_rels/slide43.xml.rels><?xml version="1.0" encoding="UTF-8" standalone="yes"?>
<Relationships xmlns="http://schemas.openxmlformats.org/package/2006/relationships"><Relationship Id="rId2" Type="http://schemas.openxmlformats.org/officeDocument/2006/relationships/image" Target="../media/image38.0790B440"/><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0790B440"/><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9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5.png"/><Relationship Id="rId7"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85.png"/><Relationship Id="rId4" Type="http://schemas.openxmlformats.org/officeDocument/2006/relationships/customXml" Target="../ink/ink1.xml"/><Relationship Id="rId9"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net3.cbsistatic.com/img/GyeadjX7TQQ6zKSm1YwpVpj0cDg=/2019/02/18/ced52f8a-660f-4950-93f5-4ab4d16f2d9b/microsoft-msft-hololens-2-1521.jpg">
            <a:extLst>
              <a:ext uri="{FF2B5EF4-FFF2-40B4-BE49-F238E27FC236}">
                <a16:creationId xmlns:a16="http://schemas.microsoft.com/office/drawing/2014/main" id="{B2E9C61A-7A6B-43BE-A246-2080C9EB74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9" t="12618" r="1" b="10541"/>
          <a:stretch/>
        </p:blipFill>
        <p:spPr bwMode="auto">
          <a:xfrm>
            <a:off x="-49876" y="11085"/>
            <a:ext cx="12241876" cy="624562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7CEA3D-4FE8-4361-A9D9-FA1F05AFE9EE}"/>
              </a:ext>
            </a:extLst>
          </p:cNvPr>
          <p:cNvSpPr>
            <a:spLocks noGrp="1"/>
          </p:cNvSpPr>
          <p:nvPr>
            <p:ph type="ctrTitle"/>
          </p:nvPr>
        </p:nvSpPr>
        <p:spPr>
          <a:xfrm>
            <a:off x="353404" y="3869114"/>
            <a:ext cx="11485192" cy="2387600"/>
          </a:xfrm>
        </p:spPr>
        <p:txBody>
          <a:bodyPr>
            <a:normAutofit fontScale="90000"/>
          </a:bodyPr>
          <a:lstStyle/>
          <a:p>
            <a:pPr algn="ctr"/>
            <a:r>
              <a:rPr lang="en-GB" sz="4400" b="1" dirty="0"/>
              <a:t>“It’s just code”</a:t>
            </a:r>
            <a:br>
              <a:rPr lang="en-GB" sz="4400" b="1" dirty="0"/>
            </a:br>
            <a:br>
              <a:rPr lang="en-GB" sz="4400" b="1" dirty="0"/>
            </a:br>
            <a:r>
              <a:rPr lang="en-GB" sz="4400" b="1" dirty="0"/>
              <a:t>A new approach to AI programming</a:t>
            </a:r>
            <a:br>
              <a:rPr lang="en-GB" sz="4400" b="1" dirty="0"/>
            </a:br>
            <a:endParaRPr lang="en-GB" sz="4000" dirty="0"/>
          </a:p>
        </p:txBody>
      </p:sp>
    </p:spTree>
    <p:extLst>
      <p:ext uri="{BB962C8B-B14F-4D97-AF65-F5344CB8AC3E}">
        <p14:creationId xmlns:p14="http://schemas.microsoft.com/office/powerpoint/2010/main" val="14100285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F7ACE-9BB5-4661-B4C1-CEE76BDAFFBA}"/>
              </a:ext>
            </a:extLst>
          </p:cNvPr>
          <p:cNvPicPr>
            <a:picLocks noChangeAspect="1"/>
          </p:cNvPicPr>
          <p:nvPr/>
        </p:nvPicPr>
        <p:blipFill>
          <a:blip r:embed="rId2"/>
          <a:stretch>
            <a:fillRect/>
          </a:stretch>
        </p:blipFill>
        <p:spPr>
          <a:xfrm>
            <a:off x="257587" y="909710"/>
            <a:ext cx="9434002" cy="489321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E7CEA3D-4FE8-4361-A9D9-FA1F05AFE9EE}"/>
              </a:ext>
            </a:extLst>
          </p:cNvPr>
          <p:cNvSpPr>
            <a:spLocks noGrp="1"/>
          </p:cNvSpPr>
          <p:nvPr>
            <p:ph type="title"/>
          </p:nvPr>
        </p:nvSpPr>
        <p:spPr/>
        <p:txBody>
          <a:bodyPr>
            <a:normAutofit fontScale="90000"/>
          </a:bodyPr>
          <a:lstStyle/>
          <a:p>
            <a:r>
              <a:rPr lang="en-GB" dirty="0"/>
              <a:t>Deep learning 101: Training</a:t>
            </a:r>
          </a:p>
        </p:txBody>
      </p:sp>
      <p:pic>
        <p:nvPicPr>
          <p:cNvPr id="4" name="Picture 3">
            <a:extLst>
              <a:ext uri="{FF2B5EF4-FFF2-40B4-BE49-F238E27FC236}">
                <a16:creationId xmlns:a16="http://schemas.microsoft.com/office/drawing/2014/main" id="{1D3A688F-F7BF-4F0E-A14F-DE4C60D8F886}"/>
              </a:ext>
            </a:extLst>
          </p:cNvPr>
          <p:cNvPicPr>
            <a:picLocks noChangeAspect="1"/>
          </p:cNvPicPr>
          <p:nvPr/>
        </p:nvPicPr>
        <p:blipFill rotWithShape="1">
          <a:blip r:embed="rId3"/>
          <a:srcRect t="40170"/>
          <a:stretch/>
        </p:blipFill>
        <p:spPr>
          <a:xfrm>
            <a:off x="973370" y="2844177"/>
            <a:ext cx="11045449" cy="3117006"/>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F37CB628-52A7-427A-9831-06B5DC4BECED}"/>
              </a:ext>
            </a:extLst>
          </p:cNvPr>
          <p:cNvPicPr>
            <a:picLocks noChangeAspect="1"/>
          </p:cNvPicPr>
          <p:nvPr/>
        </p:nvPicPr>
        <p:blipFill rotWithShape="1">
          <a:blip r:embed="rId3"/>
          <a:srcRect r="26891" b="63707"/>
          <a:stretch/>
        </p:blipFill>
        <p:spPr>
          <a:xfrm>
            <a:off x="4116737" y="4967224"/>
            <a:ext cx="8075263" cy="18907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672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State of the Art Today</a:t>
            </a:r>
          </a:p>
        </p:txBody>
      </p:sp>
      <p:sp>
        <p:nvSpPr>
          <p:cNvPr id="3" name="Content Placeholder 2"/>
          <p:cNvSpPr>
            <a:spLocks noGrp="1"/>
          </p:cNvSpPr>
          <p:nvPr>
            <p:ph idx="1"/>
          </p:nvPr>
        </p:nvSpPr>
        <p:spPr/>
        <p:txBody>
          <a:bodyPr/>
          <a:lstStyle/>
          <a:p>
            <a:r>
              <a:rPr lang="en-GB" b="1" dirty="0">
                <a:effectLst/>
              </a:rPr>
              <a:t>Clunky DSLs: TensorFlow, </a:t>
            </a:r>
            <a:r>
              <a:rPr lang="en-GB" b="1" dirty="0" err="1">
                <a:effectLst/>
              </a:rPr>
              <a:t>PyTorch</a:t>
            </a:r>
            <a:endParaRPr lang="en-GB" b="1" dirty="0">
              <a:effectLst/>
            </a:endParaRPr>
          </a:p>
          <a:p>
            <a:pPr lvl="1"/>
            <a:r>
              <a:rPr lang="en-US" b="1" dirty="0"/>
              <a:t>F</a:t>
            </a:r>
            <a:r>
              <a:rPr lang="en-GB" b="1" dirty="0" err="1"/>
              <a:t>ast</a:t>
            </a:r>
            <a:r>
              <a:rPr lang="en-GB" b="1" dirty="0"/>
              <a:t> for large problems (training)</a:t>
            </a:r>
          </a:p>
          <a:p>
            <a:pPr lvl="1"/>
            <a:r>
              <a:rPr lang="en-US" b="1" dirty="0">
                <a:effectLst/>
              </a:rPr>
              <a:t>S</a:t>
            </a:r>
            <a:r>
              <a:rPr lang="en-GB" b="1" dirty="0">
                <a:effectLst/>
              </a:rPr>
              <a:t>low f</a:t>
            </a:r>
            <a:r>
              <a:rPr lang="en-GB" b="1" dirty="0"/>
              <a:t>or inference</a:t>
            </a:r>
            <a:endParaRPr lang="en-GB" b="1" dirty="0">
              <a:effectLst/>
            </a:endParaRPr>
          </a:p>
          <a:p>
            <a:endParaRPr lang="en-US" dirty="0"/>
          </a:p>
          <a:p>
            <a:r>
              <a:rPr lang="en-US" dirty="0"/>
              <a:t>Great languages: Julia, Python, F#</a:t>
            </a:r>
          </a:p>
          <a:p>
            <a:pPr lvl="1"/>
            <a:r>
              <a:rPr lang="en-US" dirty="0"/>
              <a:t>“It’s just code”</a:t>
            </a:r>
          </a:p>
          <a:p>
            <a:pPr lvl="1"/>
            <a:r>
              <a:rPr lang="en-US" dirty="0"/>
              <a:t>Links to DSLs for training</a:t>
            </a:r>
          </a:p>
          <a:p>
            <a:pPr lvl="1"/>
            <a:r>
              <a:rPr lang="en-US" dirty="0"/>
              <a:t>Slow for inference</a:t>
            </a:r>
            <a:endParaRPr lang="en-GB" dirty="0"/>
          </a:p>
        </p:txBody>
      </p:sp>
      <p:pic>
        <p:nvPicPr>
          <p:cNvPr id="5" name="Picture 2" descr="Machine generated alternative text:&#10;mcdel = &#10;conu20(64, (3, 3), &#10;padding= ' saæ ' , &#10;activation= ' relu' &#10;conu20(64, (3, 3), &#10;activation= relu ' , &#10;padding= same ) , &#10;conu20(128, (3, 3), activation='relu', &#10;padding= ' sne ' ) , &#10;conu20(128, (3, 3), activation='relu', &#10;padding= , ) , &#10;strides-(2, 2)), &#10;conu20(2S6, (3, 3), activation='relu' , &#10;padding= , ) , &#10;conu20(2S6, (3, 3), activation='relu', &#10;padding= , ) , &#10;conu20(2S6, (3, 3), activation='relu' , &#10;padding= , ) , &#10;conu20(S12, (3, 3), activation='relu', padding='sne',), &#10;conu20(S12, (3, 3), activation='relu', &#10;conu20(S12, (3, 3), activation='relu', &#10;conu20(S12, (3, 3), activation='relu', &#10;conu20(S12, (3, 3), activation='relu', padding='sne',), &#10;conu20(S12, (3, 3), activation='relu', &#10;activation= • softmax ) &#10;Flatten() &#10;Dense(4ess, &#10;Dense(4ess, &#10;Dense(laøe, &#10;activation= relu ) ' &#10;activation= relu ) ' ">
            <a:extLst>
              <a:ext uri="{FF2B5EF4-FFF2-40B4-BE49-F238E27FC236}">
                <a16:creationId xmlns:a16="http://schemas.microsoft.com/office/drawing/2014/main" id="{436F4B9D-EF89-457C-8024-6AF0E70EFC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8" b="2207"/>
          <a:stretch/>
        </p:blipFill>
        <p:spPr bwMode="auto">
          <a:xfrm>
            <a:off x="6672350" y="-34290"/>
            <a:ext cx="5452766" cy="69265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715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State of the Art Today</a:t>
            </a:r>
          </a:p>
        </p:txBody>
      </p:sp>
      <p:sp>
        <p:nvSpPr>
          <p:cNvPr id="3" name="Content Placeholder 2"/>
          <p:cNvSpPr>
            <a:spLocks noGrp="1"/>
          </p:cNvSpPr>
          <p:nvPr>
            <p:ph idx="1"/>
          </p:nvPr>
        </p:nvSpPr>
        <p:spPr/>
        <p:txBody>
          <a:bodyPr/>
          <a:lstStyle/>
          <a:p>
            <a:r>
              <a:rPr lang="en-GB" dirty="0">
                <a:effectLst/>
              </a:rPr>
              <a:t>Clunky DSLs: TensorFlow, </a:t>
            </a:r>
            <a:r>
              <a:rPr lang="en-GB" dirty="0" err="1">
                <a:effectLst/>
              </a:rPr>
              <a:t>PyTorch</a:t>
            </a:r>
            <a:endParaRPr lang="en-GB" dirty="0">
              <a:effectLst/>
            </a:endParaRPr>
          </a:p>
          <a:p>
            <a:pPr lvl="1"/>
            <a:r>
              <a:rPr lang="en-US" dirty="0"/>
              <a:t>F</a:t>
            </a:r>
            <a:r>
              <a:rPr lang="en-GB" dirty="0" err="1"/>
              <a:t>ast</a:t>
            </a:r>
            <a:r>
              <a:rPr lang="en-GB" dirty="0"/>
              <a:t> for large problems (training)</a:t>
            </a:r>
          </a:p>
          <a:p>
            <a:pPr lvl="1"/>
            <a:r>
              <a:rPr lang="en-US" dirty="0">
                <a:effectLst/>
              </a:rPr>
              <a:t>S</a:t>
            </a:r>
            <a:r>
              <a:rPr lang="en-GB" dirty="0">
                <a:effectLst/>
              </a:rPr>
              <a:t>low f</a:t>
            </a:r>
            <a:r>
              <a:rPr lang="en-GB" dirty="0"/>
              <a:t>or inference</a:t>
            </a:r>
            <a:endParaRPr lang="en-GB" dirty="0">
              <a:effectLst/>
            </a:endParaRPr>
          </a:p>
          <a:p>
            <a:endParaRPr lang="en-US" dirty="0"/>
          </a:p>
          <a:p>
            <a:r>
              <a:rPr lang="en-US" b="1" dirty="0"/>
              <a:t>Great languages: Julia, Python, F#</a:t>
            </a:r>
          </a:p>
          <a:p>
            <a:pPr lvl="1"/>
            <a:r>
              <a:rPr lang="en-US" b="1" dirty="0"/>
              <a:t>“It’s just code”</a:t>
            </a:r>
          </a:p>
          <a:p>
            <a:pPr lvl="1"/>
            <a:r>
              <a:rPr lang="en-US" b="1" dirty="0"/>
              <a:t>Links to DSLs for training</a:t>
            </a:r>
          </a:p>
          <a:p>
            <a:pPr lvl="1"/>
            <a:r>
              <a:rPr lang="en-US" b="1" dirty="0"/>
              <a:t>Slow for inference</a:t>
            </a:r>
            <a:endParaRPr lang="en-GB" b="1" dirty="0"/>
          </a:p>
        </p:txBody>
      </p:sp>
      <p:pic>
        <p:nvPicPr>
          <p:cNvPr id="2050" name="Picture 2" descr="In C&quot; &#10;In C&quot; &#10;In C&quot; &#10;# ] add &#10;us Ing &#10;us Ing &#10;const &#10;const &#10;const &#10;Zygote#master IRTooLs#master &#10;Zygote &#10;LinearA1gebra &#10;Float64 &#10;mat = &#10;Vec = Array{R,1} &#10;relu(x) &#10;max(x, e) &#10;function dnn(weights &#10;ret = x' &#10;for w in weights &#10;. Array{Mat}, &#10;x &#10;. Vec) &#10;relu.(ret * w) &#10;end &#10;return ret' &#10;end &#10;function loss(weights &#10;Array{mat}, examples &#10;end &#10;function train(examples &#10;weights - &#10;[rand (7 &#10;for i in e:le &#10;weights &#10;e.oel • &#10;println( &quot; Loss &#10;end &#10;return weights &#10;Vec &#10;. Array{Vec}) &#10;sum([norm(x - 1) for x in examples]) &#10;. Array{Vec}) &#10;rand(4,3), rand(3, 4), rand (4, 7)] &#10;Zygote. gradient(w -Y loss (w, examples), &#10;loss (weights, examples)) &#10;weights ) &#10;end &#10;examples &#10;weights &#10;[rand(7) for i in e•.le] &#10;train (examples ">
            <a:extLst>
              <a:ext uri="{FF2B5EF4-FFF2-40B4-BE49-F238E27FC236}">
                <a16:creationId xmlns:a16="http://schemas.microsoft.com/office/drawing/2014/main" id="{BD9DF9E0-4EEC-42D4-8F84-804AC63A16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68" r="19534"/>
          <a:stretch/>
        </p:blipFill>
        <p:spPr bwMode="auto">
          <a:xfrm>
            <a:off x="6057088" y="0"/>
            <a:ext cx="6135946" cy="61409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F15ECD9-0806-4D8E-B490-935A007C4D2C}"/>
              </a:ext>
            </a:extLst>
          </p:cNvPr>
          <p:cNvSpPr/>
          <p:nvPr/>
        </p:nvSpPr>
        <p:spPr>
          <a:xfrm>
            <a:off x="6057089" y="1"/>
            <a:ext cx="6134912" cy="1463040"/>
          </a:xfrm>
          <a:prstGeom prst="rect">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9213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State of the Art Today</a:t>
            </a:r>
          </a:p>
        </p:txBody>
      </p:sp>
      <p:sp>
        <p:nvSpPr>
          <p:cNvPr id="3" name="Content Placeholder 2"/>
          <p:cNvSpPr>
            <a:spLocks noGrp="1"/>
          </p:cNvSpPr>
          <p:nvPr>
            <p:ph idx="1"/>
          </p:nvPr>
        </p:nvSpPr>
        <p:spPr/>
        <p:txBody>
          <a:bodyPr/>
          <a:lstStyle/>
          <a:p>
            <a:r>
              <a:rPr lang="en-GB" dirty="0">
                <a:effectLst/>
              </a:rPr>
              <a:t>Clunky DSLs: TensorFlow, </a:t>
            </a:r>
            <a:r>
              <a:rPr lang="en-GB" dirty="0" err="1">
                <a:effectLst/>
              </a:rPr>
              <a:t>PyTorch</a:t>
            </a:r>
            <a:endParaRPr lang="en-GB" dirty="0">
              <a:effectLst/>
            </a:endParaRPr>
          </a:p>
          <a:p>
            <a:pPr lvl="1"/>
            <a:r>
              <a:rPr lang="en-US" dirty="0"/>
              <a:t>F</a:t>
            </a:r>
            <a:r>
              <a:rPr lang="en-GB" dirty="0" err="1"/>
              <a:t>ast</a:t>
            </a:r>
            <a:r>
              <a:rPr lang="en-GB" dirty="0"/>
              <a:t> for large problems (training)</a:t>
            </a:r>
          </a:p>
          <a:p>
            <a:pPr lvl="1"/>
            <a:r>
              <a:rPr lang="en-US" dirty="0">
                <a:effectLst/>
              </a:rPr>
              <a:t>S</a:t>
            </a:r>
            <a:r>
              <a:rPr lang="en-GB" dirty="0">
                <a:effectLst/>
              </a:rPr>
              <a:t>low f</a:t>
            </a:r>
            <a:r>
              <a:rPr lang="en-GB" dirty="0"/>
              <a:t>or inference</a:t>
            </a:r>
            <a:endParaRPr lang="en-GB" dirty="0">
              <a:effectLst/>
            </a:endParaRPr>
          </a:p>
          <a:p>
            <a:endParaRPr lang="en-US" dirty="0"/>
          </a:p>
          <a:p>
            <a:r>
              <a:rPr lang="en-US" b="1" dirty="0"/>
              <a:t>Great languages: Julia, Python, F#</a:t>
            </a:r>
          </a:p>
          <a:p>
            <a:pPr lvl="1"/>
            <a:r>
              <a:rPr lang="en-US" b="1" dirty="0"/>
              <a:t>“It’s just code”</a:t>
            </a:r>
          </a:p>
          <a:p>
            <a:pPr lvl="1"/>
            <a:r>
              <a:rPr lang="en-US" b="1" dirty="0"/>
              <a:t>Links to DSLs for training</a:t>
            </a:r>
          </a:p>
          <a:p>
            <a:pPr lvl="1"/>
            <a:r>
              <a:rPr lang="en-US" b="1" dirty="0"/>
              <a:t>Slow for inference</a:t>
            </a:r>
            <a:endParaRPr lang="en-GB" b="1" dirty="0"/>
          </a:p>
        </p:txBody>
      </p:sp>
      <p:pic>
        <p:nvPicPr>
          <p:cNvPr id="2050" name="Picture 2" descr="In C&quot; &#10;In C&quot; &#10;In C&quot; &#10;# ] add &#10;us Ing &#10;us Ing &#10;const &#10;const &#10;const &#10;Zygote#master IRTooLs#master &#10;Zygote &#10;LinearA1gebra &#10;Float64 &#10;mat = &#10;Vec = Array{R,1} &#10;relu(x) &#10;max(x, e) &#10;function dnn(weights &#10;ret = x' &#10;for w in weights &#10;. Array{Mat}, &#10;x &#10;. Vec) &#10;relu.(ret * w) &#10;end &#10;return ret' &#10;end &#10;function loss(weights &#10;Array{mat}, examples &#10;end &#10;function train(examples &#10;weights - &#10;[rand (7 &#10;for i in e:le &#10;weights &#10;e.oel • &#10;println( &quot; Loss &#10;end &#10;return weights &#10;Vec &#10;. Array{Vec}) &#10;sum([norm(x - 1) for x in examples]) &#10;. Array{Vec}) &#10;rand(4,3), rand(3, 4), rand (4, 7)] &#10;Zygote. gradient(w -Y loss (w, examples), &#10;loss (weights, examples)) &#10;weights ) &#10;end &#10;examples &#10;weights &#10;[rand(7) for i in e•.le] &#10;train (examples ">
            <a:extLst>
              <a:ext uri="{FF2B5EF4-FFF2-40B4-BE49-F238E27FC236}">
                <a16:creationId xmlns:a16="http://schemas.microsoft.com/office/drawing/2014/main" id="{BD9DF9E0-4EEC-42D4-8F84-804AC63A16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768" t="23825" r="19534"/>
          <a:stretch/>
        </p:blipFill>
        <p:spPr bwMode="auto">
          <a:xfrm>
            <a:off x="4159250" y="16180"/>
            <a:ext cx="8033784" cy="612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706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720660-FBDD-4700-8702-8E3C433DDAD8}"/>
              </a:ext>
            </a:extLst>
          </p:cNvPr>
          <p:cNvSpPr>
            <a:spLocks noGrp="1"/>
          </p:cNvSpPr>
          <p:nvPr>
            <p:ph type="title"/>
          </p:nvPr>
        </p:nvSpPr>
        <p:spPr/>
        <p:txBody>
          <a:bodyPr/>
          <a:lstStyle/>
          <a:p>
            <a:r>
              <a:rPr lang="en-US" dirty="0"/>
              <a:t>“It’s just code”: VGG16</a:t>
            </a:r>
            <a:endParaRPr lang="en-GB" dirty="0"/>
          </a:p>
        </p:txBody>
      </p:sp>
      <p:sp>
        <p:nvSpPr>
          <p:cNvPr id="6" name="Text Placeholder 5">
            <a:extLst>
              <a:ext uri="{FF2B5EF4-FFF2-40B4-BE49-F238E27FC236}">
                <a16:creationId xmlns:a16="http://schemas.microsoft.com/office/drawing/2014/main" id="{691824B3-8DAD-452C-99E5-C2DC9175CE45}"/>
              </a:ext>
            </a:extLst>
          </p:cNvPr>
          <p:cNvSpPr>
            <a:spLocks noGrp="1"/>
          </p:cNvSpPr>
          <p:nvPr>
            <p:ph type="body" idx="1"/>
          </p:nvPr>
        </p:nvSpPr>
        <p:spPr/>
        <p:txBody>
          <a:bodyPr/>
          <a:lstStyle/>
          <a:p>
            <a:endParaRPr lang="en-US" dirty="0"/>
          </a:p>
          <a:p>
            <a:endParaRPr lang="en-US" dirty="0"/>
          </a:p>
          <a:p>
            <a:r>
              <a:rPr lang="en-US" dirty="0"/>
              <a:t>A real-world, complicated model</a:t>
            </a:r>
            <a:endParaRPr lang="en-GB" dirty="0"/>
          </a:p>
        </p:txBody>
      </p:sp>
      <p:sp>
        <p:nvSpPr>
          <p:cNvPr id="4" name="Slide Number Placeholder 3">
            <a:extLst>
              <a:ext uri="{FF2B5EF4-FFF2-40B4-BE49-F238E27FC236}">
                <a16:creationId xmlns:a16="http://schemas.microsoft.com/office/drawing/2014/main" id="{A1E3D1A6-DE67-48E1-8B49-D69777288FC1}"/>
              </a:ext>
            </a:extLst>
          </p:cNvPr>
          <p:cNvSpPr>
            <a:spLocks noGrp="1"/>
          </p:cNvSpPr>
          <p:nvPr>
            <p:ph type="sldNum" sz="quarter" idx="12"/>
          </p:nvPr>
        </p:nvSpPr>
        <p:spPr/>
        <p:txBody>
          <a:bodyPr/>
          <a:lstStyle/>
          <a:p>
            <a:fld id="{0A4155CA-DB7C-4AB6-9FBB-75E984CB577C}" type="slidenum">
              <a:rPr lang="en-GB" smtClean="0"/>
              <a:pPr/>
              <a:t>14</a:t>
            </a:fld>
            <a:endParaRPr lang="en-GB" dirty="0"/>
          </a:p>
        </p:txBody>
      </p:sp>
    </p:spTree>
    <p:extLst>
      <p:ext uri="{BB962C8B-B14F-4D97-AF65-F5344CB8AC3E}">
        <p14:creationId xmlns:p14="http://schemas.microsoft.com/office/powerpoint/2010/main" val="9160243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Machine generated alternative text:&#10;// The parameters of a VGG &#10;// Normally this will just &#10;// loaded from a file, but &#10;type &#10;vgg_weights &#10;network. &#10;be filled with pretrained weights &#10;see vgg16_init for a typical architecture. &#10;Wconv: // Weight tensors for convolutional layers &#10;Mat[] &#10;Wfull: &#10;// Weight matrices for fully connected layers &#10;// Apply the VGG16 network with parameters &quot;weights&quot; to an image &quot;x&quot; &#10;let vgg16 (weights &#10;vgg_weights) (x : Tensor) = &#10;// Local function to run one conv block &#10;let vggblk (ws &#10;: Tensor[]) (x : Tensor) = &#10;foldr (relu &lt; Il &#10;conv2) ws x I &gt; max_p001ing_2d &#10;// Apply all conv blocks to x, and pipe into. &#10;foldr vggblk weights. Wconv x I &gt; &#10;// fully-connected layers &#10;mmul weights .Wfu11. [e] I &gt; relu I &gt; dropout I &gt; &#10;mmul weights .Wfu11. [1] relu I &gt; dropout I &gt; &#10;softmax ">
            <a:extLst>
              <a:ext uri="{FF2B5EF4-FFF2-40B4-BE49-F238E27FC236}">
                <a16:creationId xmlns:a16="http://schemas.microsoft.com/office/drawing/2014/main" id="{773702AF-A3FA-4DB6-9CE2-60C8DF335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48" y="0"/>
            <a:ext cx="9300029" cy="68971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0218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Machine generated alternative text:&#10;// The parameters of a VGG &#10;// Normally this will just &#10;// loaded from a file, but &#10;type &#10;vgg_weights &#10;network. &#10;be filled with pretrained weights &#10;see vgg16_init for a typical architecture. &#10;Wconv: // Weight tensors for convolutional layers &#10;Mat[] &#10;Wfull: &#10;// Weight matrices for fully connected layers &#10;// Apply the VGG16 network with parameters &quot;weights&quot; to an image &quot;x&quot; &#10;let vgg16 (weights &#10;vgg_weights) (x : Tensor) = &#10;// Local function to run one conv block &#10;let vggblk (ws &#10;: Tensor[]) (x : Tensor) = &#10;foldr (relu &lt; Il &#10;conv2) ws x I &gt; max_p001ing_2d &#10;// Apply all conv blocks to x, and pipe into. &#10;foldr vggblk weights. Wconv x I &gt; &#10;// fully-connected layers &#10;mmul weights .Wfu11. [e] I &gt; relu I &gt; dropout I &gt; &#10;mmul weights .Wfu11. [1] relu I &gt; dropout I &gt; &#10;softmax ">
            <a:extLst>
              <a:ext uri="{FF2B5EF4-FFF2-40B4-BE49-F238E27FC236}">
                <a16:creationId xmlns:a16="http://schemas.microsoft.com/office/drawing/2014/main" id="{773702AF-A3FA-4DB6-9CE2-60C8DF335A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48" y="0"/>
            <a:ext cx="9300029" cy="68971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A9CE790-5064-452F-97B9-9F1B400098EF}"/>
              </a:ext>
            </a:extLst>
          </p:cNvPr>
          <p:cNvPicPr>
            <a:picLocks noChangeAspect="1"/>
          </p:cNvPicPr>
          <p:nvPr/>
        </p:nvPicPr>
        <p:blipFill>
          <a:blip r:embed="rId3"/>
          <a:stretch>
            <a:fillRect/>
          </a:stretch>
        </p:blipFill>
        <p:spPr>
          <a:xfrm>
            <a:off x="5349242" y="49457"/>
            <a:ext cx="6190282" cy="6759085"/>
          </a:xfrm>
          <a:prstGeom prst="rect">
            <a:avLst/>
          </a:prstGeom>
          <a:ln>
            <a:solidFill>
              <a:schemeClr val="tx1">
                <a:lumMod val="65000"/>
                <a:lumOff val="35000"/>
              </a:schemeClr>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7462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F0D7-1DF0-43F4-8431-FB2B91123660}"/>
              </a:ext>
            </a:extLst>
          </p:cNvPr>
          <p:cNvSpPr>
            <a:spLocks noGrp="1"/>
          </p:cNvSpPr>
          <p:nvPr>
            <p:ph type="title"/>
          </p:nvPr>
        </p:nvSpPr>
        <p:spPr/>
        <p:txBody>
          <a:bodyPr>
            <a:normAutofit fontScale="90000"/>
          </a:bodyPr>
          <a:lstStyle/>
          <a:p>
            <a:r>
              <a:rPr lang="en-US" dirty="0"/>
              <a:t>A developer’s story</a:t>
            </a:r>
            <a:endParaRPr lang="en-GB" dirty="0"/>
          </a:p>
        </p:txBody>
      </p:sp>
      <p:sp>
        <p:nvSpPr>
          <p:cNvPr id="3" name="Content Placeholder 2">
            <a:extLst>
              <a:ext uri="{FF2B5EF4-FFF2-40B4-BE49-F238E27FC236}">
                <a16:creationId xmlns:a16="http://schemas.microsoft.com/office/drawing/2014/main" id="{C540DF4E-82B3-4021-8054-0071C4BECBFD}"/>
              </a:ext>
            </a:extLst>
          </p:cNvPr>
          <p:cNvSpPr>
            <a:spLocks noGrp="1"/>
          </p:cNvSpPr>
          <p:nvPr>
            <p:ph idx="1"/>
          </p:nvPr>
        </p:nvSpPr>
        <p:spPr>
          <a:xfrm>
            <a:off x="196124" y="1116479"/>
            <a:ext cx="11840703" cy="5093490"/>
          </a:xfrm>
        </p:spPr>
        <p:txBody>
          <a:bodyPr>
            <a:normAutofit fontScale="77500" lnSpcReduction="20000"/>
          </a:bodyPr>
          <a:lstStyle/>
          <a:p>
            <a:r>
              <a:rPr lang="en-US" dirty="0"/>
              <a:t>I’m Andy.</a:t>
            </a:r>
          </a:p>
          <a:p>
            <a:endParaRPr lang="en-US" dirty="0"/>
          </a:p>
          <a:p>
            <a:r>
              <a:rPr lang="en-US" dirty="0"/>
              <a:t>I work for Gnome.co.uk.  Not the Linux GNOME, actual garden gnomes.  We also do spare parts for sundials.  Ask me why.  Actually don’t.</a:t>
            </a:r>
          </a:p>
          <a:p>
            <a:endParaRPr lang="en-US" dirty="0"/>
          </a:p>
          <a:p>
            <a:r>
              <a:rPr lang="en-US" dirty="0"/>
              <a:t>I work mostly in ASP.NET / C#, front end, back end, middle end, midden end.</a:t>
            </a:r>
          </a:p>
          <a:p>
            <a:endParaRPr lang="en-US" dirty="0"/>
          </a:p>
          <a:p>
            <a:r>
              <a:rPr lang="en-US" dirty="0"/>
              <a:t>The boss wants a new feature where customers can upload their gnome pics and we’ll classify them into 10 types.  You know: Forest, River, </a:t>
            </a:r>
            <a:r>
              <a:rPr lang="en-US" dirty="0" err="1"/>
              <a:t>Svirfneblin</a:t>
            </a:r>
            <a:r>
              <a:rPr lang="en-US" dirty="0"/>
              <a:t>, Chaos, Ice, Sky, Rock, Paper, Scissors….</a:t>
            </a:r>
          </a:p>
          <a:p>
            <a:endParaRPr lang="en-GB" dirty="0"/>
          </a:p>
          <a:p>
            <a:r>
              <a:rPr lang="en-GB" dirty="0"/>
              <a:t>And.. I know exactly what to do.  The boss said her friend said “Rip the head off a vgg16 and then finetune it to your gnomes”.   Right.  Still, better get started.</a:t>
            </a:r>
          </a:p>
          <a:p>
            <a:endParaRPr lang="en-GB" dirty="0"/>
          </a:p>
          <a:p>
            <a:r>
              <a:rPr lang="en-GB" dirty="0"/>
              <a:t>A little later. I’ve got the training data.  10000 lovingly labelled gnome images, cost us 500 quid to recruit some experts at the local Warhammer store.</a:t>
            </a:r>
          </a:p>
        </p:txBody>
      </p:sp>
      <p:sp>
        <p:nvSpPr>
          <p:cNvPr id="4" name="Slide Number Placeholder 3">
            <a:extLst>
              <a:ext uri="{FF2B5EF4-FFF2-40B4-BE49-F238E27FC236}">
                <a16:creationId xmlns:a16="http://schemas.microsoft.com/office/drawing/2014/main" id="{F89E9FF3-5B32-4189-9BDA-81EEF9360437}"/>
              </a:ext>
            </a:extLst>
          </p:cNvPr>
          <p:cNvSpPr>
            <a:spLocks noGrp="1"/>
          </p:cNvSpPr>
          <p:nvPr>
            <p:ph type="sldNum" sz="quarter" idx="12"/>
          </p:nvPr>
        </p:nvSpPr>
        <p:spPr/>
        <p:txBody>
          <a:bodyPr/>
          <a:lstStyle/>
          <a:p>
            <a:fld id="{0A4155CA-DB7C-4AB6-9FBB-75E984CB577C}" type="slidenum">
              <a:rPr lang="en-GB" smtClean="0"/>
              <a:pPr/>
              <a:t>17</a:t>
            </a:fld>
            <a:endParaRPr lang="en-GB" dirty="0"/>
          </a:p>
        </p:txBody>
      </p:sp>
    </p:spTree>
    <p:extLst>
      <p:ext uri="{BB962C8B-B14F-4D97-AF65-F5344CB8AC3E}">
        <p14:creationId xmlns:p14="http://schemas.microsoft.com/office/powerpoint/2010/main" val="277424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AD308-8907-4316-8042-8C3D0598DD86}"/>
              </a:ext>
            </a:extLst>
          </p:cNvPr>
          <p:cNvSpPr>
            <a:spLocks noGrp="1"/>
          </p:cNvSpPr>
          <p:nvPr>
            <p:ph type="title"/>
          </p:nvPr>
        </p:nvSpPr>
        <p:spPr/>
        <p:txBody>
          <a:bodyPr>
            <a:normAutofit fontScale="90000"/>
          </a:bodyPr>
          <a:lstStyle/>
          <a:p>
            <a:r>
              <a:rPr lang="en-US" dirty="0"/>
              <a:t>Training data</a:t>
            </a:r>
            <a:endParaRPr lang="en-GB" dirty="0"/>
          </a:p>
        </p:txBody>
      </p:sp>
      <p:sp>
        <p:nvSpPr>
          <p:cNvPr id="4" name="Slide Number Placeholder 3">
            <a:extLst>
              <a:ext uri="{FF2B5EF4-FFF2-40B4-BE49-F238E27FC236}">
                <a16:creationId xmlns:a16="http://schemas.microsoft.com/office/drawing/2014/main" id="{D0F3A3B4-AD7F-43C6-B736-E81AC122FCDC}"/>
              </a:ext>
            </a:extLst>
          </p:cNvPr>
          <p:cNvSpPr>
            <a:spLocks noGrp="1"/>
          </p:cNvSpPr>
          <p:nvPr>
            <p:ph type="sldNum" sz="quarter" idx="12"/>
          </p:nvPr>
        </p:nvSpPr>
        <p:spPr/>
        <p:txBody>
          <a:bodyPr/>
          <a:lstStyle/>
          <a:p>
            <a:fld id="{0A4155CA-DB7C-4AB6-9FBB-75E984CB577C}" type="slidenum">
              <a:rPr lang="en-GB" smtClean="0"/>
              <a:pPr/>
              <a:t>18</a:t>
            </a:fld>
            <a:endParaRPr lang="en-GB" dirty="0"/>
          </a:p>
        </p:txBody>
      </p:sp>
      <p:pic>
        <p:nvPicPr>
          <p:cNvPr id="5" name="Picture 4">
            <a:extLst>
              <a:ext uri="{FF2B5EF4-FFF2-40B4-BE49-F238E27FC236}">
                <a16:creationId xmlns:a16="http://schemas.microsoft.com/office/drawing/2014/main" id="{A27FB590-B99B-4280-9BFE-9EC2E6BB1A51}"/>
              </a:ext>
            </a:extLst>
          </p:cNvPr>
          <p:cNvPicPr>
            <a:picLocks noChangeAspect="1"/>
          </p:cNvPicPr>
          <p:nvPr/>
        </p:nvPicPr>
        <p:blipFill>
          <a:blip r:embed="rId2"/>
          <a:stretch>
            <a:fillRect/>
          </a:stretch>
        </p:blipFill>
        <p:spPr>
          <a:xfrm>
            <a:off x="883405" y="1104883"/>
            <a:ext cx="10425189" cy="4648234"/>
          </a:xfrm>
          <a:prstGeom prst="rect">
            <a:avLst/>
          </a:prstGeom>
        </p:spPr>
      </p:pic>
      <p:sp>
        <p:nvSpPr>
          <p:cNvPr id="6" name="Rectangle 5">
            <a:extLst>
              <a:ext uri="{FF2B5EF4-FFF2-40B4-BE49-F238E27FC236}">
                <a16:creationId xmlns:a16="http://schemas.microsoft.com/office/drawing/2014/main" id="{15E74C47-F0CA-4419-A230-FCD4E066F263}"/>
              </a:ext>
            </a:extLst>
          </p:cNvPr>
          <p:cNvSpPr/>
          <p:nvPr/>
        </p:nvSpPr>
        <p:spPr>
          <a:xfrm>
            <a:off x="883404" y="3022600"/>
            <a:ext cx="2012195"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Rock</a:t>
            </a:r>
            <a:endParaRPr lang="en-GB" dirty="0"/>
          </a:p>
        </p:txBody>
      </p:sp>
      <p:sp>
        <p:nvSpPr>
          <p:cNvPr id="7" name="Rectangle 6">
            <a:extLst>
              <a:ext uri="{FF2B5EF4-FFF2-40B4-BE49-F238E27FC236}">
                <a16:creationId xmlns:a16="http://schemas.microsoft.com/office/drawing/2014/main" id="{419229CE-594B-4159-A0E1-31C585BA0170}"/>
              </a:ext>
            </a:extLst>
          </p:cNvPr>
          <p:cNvSpPr/>
          <p:nvPr/>
        </p:nvSpPr>
        <p:spPr>
          <a:xfrm>
            <a:off x="3118605" y="3022600"/>
            <a:ext cx="174829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Sky</a:t>
            </a:r>
            <a:endParaRPr lang="en-GB" dirty="0"/>
          </a:p>
        </p:txBody>
      </p:sp>
      <p:sp>
        <p:nvSpPr>
          <p:cNvPr id="8" name="Rectangle 7">
            <a:extLst>
              <a:ext uri="{FF2B5EF4-FFF2-40B4-BE49-F238E27FC236}">
                <a16:creationId xmlns:a16="http://schemas.microsoft.com/office/drawing/2014/main" id="{8BE2A04C-24C4-4DB5-8AD9-6B58A9D32295}"/>
              </a:ext>
            </a:extLst>
          </p:cNvPr>
          <p:cNvSpPr/>
          <p:nvPr/>
        </p:nvSpPr>
        <p:spPr>
          <a:xfrm>
            <a:off x="5089901" y="3022600"/>
            <a:ext cx="2012195"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err="1"/>
              <a:t>Svirfneblin</a:t>
            </a:r>
            <a:endParaRPr lang="en-GB" dirty="0"/>
          </a:p>
        </p:txBody>
      </p:sp>
      <p:sp>
        <p:nvSpPr>
          <p:cNvPr id="9" name="Rectangle 8">
            <a:extLst>
              <a:ext uri="{FF2B5EF4-FFF2-40B4-BE49-F238E27FC236}">
                <a16:creationId xmlns:a16="http://schemas.microsoft.com/office/drawing/2014/main" id="{C4E425AB-7C58-40AC-B766-0C14CB81C2C6}"/>
              </a:ext>
            </a:extLst>
          </p:cNvPr>
          <p:cNvSpPr/>
          <p:nvPr/>
        </p:nvSpPr>
        <p:spPr>
          <a:xfrm>
            <a:off x="7325101" y="3022600"/>
            <a:ext cx="1698249"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Sky</a:t>
            </a:r>
            <a:endParaRPr lang="en-GB" dirty="0"/>
          </a:p>
        </p:txBody>
      </p:sp>
      <p:sp>
        <p:nvSpPr>
          <p:cNvPr id="10" name="Rectangle 9">
            <a:extLst>
              <a:ext uri="{FF2B5EF4-FFF2-40B4-BE49-F238E27FC236}">
                <a16:creationId xmlns:a16="http://schemas.microsoft.com/office/drawing/2014/main" id="{82441DD8-50D8-47BB-8786-0C8D90DD8FF2}"/>
              </a:ext>
            </a:extLst>
          </p:cNvPr>
          <p:cNvSpPr/>
          <p:nvPr/>
        </p:nvSpPr>
        <p:spPr>
          <a:xfrm>
            <a:off x="9246355" y="3028950"/>
            <a:ext cx="1942345"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Chaos</a:t>
            </a:r>
            <a:endParaRPr lang="en-GB" dirty="0"/>
          </a:p>
        </p:txBody>
      </p:sp>
      <p:sp>
        <p:nvSpPr>
          <p:cNvPr id="11" name="Rectangle 10">
            <a:extLst>
              <a:ext uri="{FF2B5EF4-FFF2-40B4-BE49-F238E27FC236}">
                <a16:creationId xmlns:a16="http://schemas.microsoft.com/office/drawing/2014/main" id="{7B9F6765-400D-4B36-BE9A-45B8B1FC34AA}"/>
              </a:ext>
            </a:extLst>
          </p:cNvPr>
          <p:cNvSpPr/>
          <p:nvPr/>
        </p:nvSpPr>
        <p:spPr>
          <a:xfrm>
            <a:off x="883404" y="5391167"/>
            <a:ext cx="2012195"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Sky</a:t>
            </a:r>
            <a:endParaRPr lang="en-GB" dirty="0"/>
          </a:p>
        </p:txBody>
      </p:sp>
      <p:sp>
        <p:nvSpPr>
          <p:cNvPr id="12" name="Rectangle 11">
            <a:extLst>
              <a:ext uri="{FF2B5EF4-FFF2-40B4-BE49-F238E27FC236}">
                <a16:creationId xmlns:a16="http://schemas.microsoft.com/office/drawing/2014/main" id="{682D5AB3-F9D1-4E5D-B3C5-28FA667A1EA5}"/>
              </a:ext>
            </a:extLst>
          </p:cNvPr>
          <p:cNvSpPr/>
          <p:nvPr/>
        </p:nvSpPr>
        <p:spPr>
          <a:xfrm>
            <a:off x="3118605" y="5391167"/>
            <a:ext cx="1748292"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Chaos</a:t>
            </a:r>
            <a:endParaRPr lang="en-GB" dirty="0"/>
          </a:p>
        </p:txBody>
      </p:sp>
      <p:sp>
        <p:nvSpPr>
          <p:cNvPr id="13" name="Rectangle 12">
            <a:extLst>
              <a:ext uri="{FF2B5EF4-FFF2-40B4-BE49-F238E27FC236}">
                <a16:creationId xmlns:a16="http://schemas.microsoft.com/office/drawing/2014/main" id="{3684A85A-898A-4FEE-B88B-E106BD6C89C5}"/>
              </a:ext>
            </a:extLst>
          </p:cNvPr>
          <p:cNvSpPr/>
          <p:nvPr/>
        </p:nvSpPr>
        <p:spPr>
          <a:xfrm>
            <a:off x="5089901" y="5391167"/>
            <a:ext cx="1602999"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t>Sky</a:t>
            </a:r>
          </a:p>
        </p:txBody>
      </p:sp>
      <p:sp>
        <p:nvSpPr>
          <p:cNvPr id="14" name="Rectangle 13">
            <a:extLst>
              <a:ext uri="{FF2B5EF4-FFF2-40B4-BE49-F238E27FC236}">
                <a16:creationId xmlns:a16="http://schemas.microsoft.com/office/drawing/2014/main" id="{4A56751F-5050-43FC-A0D4-04DCCE3A877B}"/>
              </a:ext>
            </a:extLst>
          </p:cNvPr>
          <p:cNvSpPr/>
          <p:nvPr/>
        </p:nvSpPr>
        <p:spPr>
          <a:xfrm>
            <a:off x="6915904" y="5391167"/>
            <a:ext cx="1698249"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River</a:t>
            </a:r>
            <a:endParaRPr lang="en-GB" dirty="0"/>
          </a:p>
        </p:txBody>
      </p:sp>
      <p:sp>
        <p:nvSpPr>
          <p:cNvPr id="15" name="Rectangle 14">
            <a:extLst>
              <a:ext uri="{FF2B5EF4-FFF2-40B4-BE49-F238E27FC236}">
                <a16:creationId xmlns:a16="http://schemas.microsoft.com/office/drawing/2014/main" id="{45ED310C-01CC-4FEC-A964-FA6FD8E7A2AD}"/>
              </a:ext>
            </a:extLst>
          </p:cNvPr>
          <p:cNvSpPr/>
          <p:nvPr/>
        </p:nvSpPr>
        <p:spPr>
          <a:xfrm>
            <a:off x="8837157" y="5391167"/>
            <a:ext cx="2351543" cy="3556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Chaos</a:t>
            </a:r>
            <a:endParaRPr lang="en-GB" dirty="0"/>
          </a:p>
        </p:txBody>
      </p:sp>
      <p:pic>
        <p:nvPicPr>
          <p:cNvPr id="2050" name="Picture 2" descr="Image result for gnome">
            <a:extLst>
              <a:ext uri="{FF2B5EF4-FFF2-40B4-BE49-F238E27FC236}">
                <a16:creationId xmlns:a16="http://schemas.microsoft.com/office/drawing/2014/main" id="{E14A881C-2E92-4CCE-A1FA-714C32B24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1420" y="3629642"/>
            <a:ext cx="1682733" cy="16827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lated image">
            <a:extLst>
              <a:ext uri="{FF2B5EF4-FFF2-40B4-BE49-F238E27FC236}">
                <a16:creationId xmlns:a16="http://schemas.microsoft.com/office/drawing/2014/main" id="{CAD554E3-D96C-40EB-8240-773E3EB9C4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8605" y="1195379"/>
            <a:ext cx="1748292" cy="17482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72B9CDA0-26B3-4BA9-B392-EE9F0D401C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767" y="3480021"/>
            <a:ext cx="1832354" cy="183235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gnome">
            <a:extLst>
              <a:ext uri="{FF2B5EF4-FFF2-40B4-BE49-F238E27FC236}">
                <a16:creationId xmlns:a16="http://schemas.microsoft.com/office/drawing/2014/main" id="{166E7886-C971-4AC2-8FAF-BA3B0AABAB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7157" y="3683000"/>
            <a:ext cx="2352594" cy="155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129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D281AB-B26F-4F86-A336-E25641D19867}"/>
              </a:ext>
            </a:extLst>
          </p:cNvPr>
          <p:cNvSpPr>
            <a:spLocks noGrp="1"/>
          </p:cNvSpPr>
          <p:nvPr>
            <p:ph type="sldNum" sz="quarter" idx="12"/>
          </p:nvPr>
        </p:nvSpPr>
        <p:spPr/>
        <p:txBody>
          <a:bodyPr/>
          <a:lstStyle/>
          <a:p>
            <a:fld id="{0A4155CA-DB7C-4AB6-9FBB-75E984CB577C}" type="slidenum">
              <a:rPr lang="en-GB" smtClean="0"/>
              <a:pPr/>
              <a:t>19</a:t>
            </a:fld>
            <a:endParaRPr lang="en-GB" dirty="0"/>
          </a:p>
        </p:txBody>
      </p:sp>
      <p:sp>
        <p:nvSpPr>
          <p:cNvPr id="6" name="Rectangle 5">
            <a:extLst>
              <a:ext uri="{FF2B5EF4-FFF2-40B4-BE49-F238E27FC236}">
                <a16:creationId xmlns:a16="http://schemas.microsoft.com/office/drawing/2014/main" id="{A4520D39-0467-4B10-B18F-7160F81ADAF3}"/>
              </a:ext>
            </a:extLst>
          </p:cNvPr>
          <p:cNvSpPr/>
          <p:nvPr/>
        </p:nvSpPr>
        <p:spPr>
          <a:xfrm>
            <a:off x="269269" y="274308"/>
            <a:ext cx="5629882" cy="2308324"/>
          </a:xfrm>
          <a:prstGeom prst="rect">
            <a:avLst/>
          </a:prstGeom>
        </p:spPr>
        <p:txBody>
          <a:bodyPr wrap="square">
            <a:spAutoFit/>
          </a:bodyPr>
          <a:lstStyle/>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Now, “Rip the head off a vgg16”.  Hmm.  </a:t>
            </a: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Well, I could start by getting a vgg16 whatever that is.</a:t>
            </a: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I drop this so-called model “vgg16.fs” into my project.   </a:t>
            </a:r>
            <a:br>
              <a:rPr lang="en-GB" altLang="en-US" dirty="0">
                <a:latin typeface="Calibri" panose="020F0502020204030204" pitchFamily="34" charset="0"/>
                <a:cs typeface="Calibri" panose="020F0502020204030204" pitchFamily="34" charset="0"/>
              </a:rPr>
            </a:br>
            <a:r>
              <a:rPr lang="en-GB" altLang="en-US" dirty="0">
                <a:latin typeface="Calibri" panose="020F0502020204030204" pitchFamily="34" charset="0"/>
                <a:cs typeface="Calibri" panose="020F0502020204030204" pitchFamily="34" charset="0"/>
              </a:rPr>
              <a:t>It's weird that it's just one file.</a:t>
            </a: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Let’s point the object browser at it and see what's in it…</a:t>
            </a: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47DB06F-3835-4ECB-A3FB-C7B8A6AE3182}"/>
              </a:ext>
            </a:extLst>
          </p:cNvPr>
          <p:cNvPicPr>
            <a:picLocks noChangeAspect="1"/>
          </p:cNvPicPr>
          <p:nvPr/>
        </p:nvPicPr>
        <p:blipFill>
          <a:blip r:embed="rId2"/>
          <a:stretch>
            <a:fillRect/>
          </a:stretch>
        </p:blipFill>
        <p:spPr>
          <a:xfrm>
            <a:off x="8484042" y="1863587"/>
            <a:ext cx="2298655" cy="313082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6FD77D97-FB2F-4D61-87D5-7292B6448532}"/>
              </a:ext>
            </a:extLst>
          </p:cNvPr>
          <p:cNvSpPr/>
          <p:nvPr/>
        </p:nvSpPr>
        <p:spPr>
          <a:xfrm>
            <a:off x="8379908" y="1494255"/>
            <a:ext cx="950388" cy="369332"/>
          </a:xfrm>
          <a:prstGeom prst="rect">
            <a:avLst/>
          </a:prstGeom>
        </p:spPr>
        <p:txBody>
          <a:bodyPr wrap="none">
            <a:spAutoFit/>
          </a:bodyPr>
          <a:lstStyle/>
          <a:p>
            <a:r>
              <a:rPr lang="en-GB" altLang="en-US" dirty="0">
                <a:latin typeface="Calibri" panose="020F0502020204030204" pitchFamily="34" charset="0"/>
                <a:cs typeface="Calibri" panose="020F0502020204030204" pitchFamily="34" charset="0"/>
              </a:rPr>
              <a:t>vgg16.fs</a:t>
            </a:r>
            <a:endParaRPr lang="en-GB" dirty="0"/>
          </a:p>
        </p:txBody>
      </p:sp>
      <p:pic>
        <p:nvPicPr>
          <p:cNvPr id="3" name="Picture 2">
            <a:extLst>
              <a:ext uri="{FF2B5EF4-FFF2-40B4-BE49-F238E27FC236}">
                <a16:creationId xmlns:a16="http://schemas.microsoft.com/office/drawing/2014/main" id="{BC6EABA7-A268-4E4A-89E2-78498FC7602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868" r="89976">
                        <a14:foregroundMark x1="5868" y1="52424" x2="5868" y2="52424"/>
                        <a14:foregroundMark x1="5868" y1="52424" x2="12103" y2="42727"/>
                        <a14:foregroundMark x1="31174" y1="17727" x2="31174" y2="17727"/>
                        <a14:foregroundMark x1="50611" y1="62727" x2="50856" y2="67576"/>
                        <a14:foregroundMark x1="60269" y1="86364" x2="65403" y2="89697"/>
                      </a14:backgroundRemoval>
                    </a14:imgEffect>
                  </a14:imgLayer>
                </a14:imgProps>
              </a:ext>
            </a:extLst>
          </a:blip>
          <a:stretch>
            <a:fillRect/>
          </a:stretch>
        </p:blipFill>
        <p:spPr>
          <a:xfrm>
            <a:off x="8379908" y="1678921"/>
            <a:ext cx="1947877" cy="1571637"/>
          </a:xfrm>
          <a:prstGeom prst="rect">
            <a:avLst/>
          </a:prstGeom>
        </p:spPr>
      </p:pic>
      <p:pic>
        <p:nvPicPr>
          <p:cNvPr id="8" name="Picture 7">
            <a:extLst>
              <a:ext uri="{FF2B5EF4-FFF2-40B4-BE49-F238E27FC236}">
                <a16:creationId xmlns:a16="http://schemas.microsoft.com/office/drawing/2014/main" id="{470E1138-8286-44C8-BF4E-8AFBD16B86F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868" r="89976">
                        <a14:foregroundMark x1="5868" y1="52424" x2="5868" y2="52424"/>
                        <a14:foregroundMark x1="5868" y1="52424" x2="12103" y2="42727"/>
                        <a14:foregroundMark x1="31174" y1="17727" x2="31174" y2="17727"/>
                        <a14:foregroundMark x1="50611" y1="62727" x2="50856" y2="67576"/>
                        <a14:foregroundMark x1="60269" y1="86364" x2="65403" y2="89697"/>
                      </a14:backgroundRemoval>
                    </a14:imgEffect>
                  </a14:imgLayer>
                </a14:imgProps>
              </a:ext>
            </a:extLst>
          </a:blip>
          <a:stretch>
            <a:fillRect/>
          </a:stretch>
        </p:blipFill>
        <p:spPr>
          <a:xfrm>
            <a:off x="9013247" y="2766994"/>
            <a:ext cx="1947877" cy="1571637"/>
          </a:xfrm>
          <a:prstGeom prst="rect">
            <a:avLst/>
          </a:prstGeom>
        </p:spPr>
      </p:pic>
      <p:pic>
        <p:nvPicPr>
          <p:cNvPr id="9" name="Picture 8">
            <a:extLst>
              <a:ext uri="{FF2B5EF4-FFF2-40B4-BE49-F238E27FC236}">
                <a16:creationId xmlns:a16="http://schemas.microsoft.com/office/drawing/2014/main" id="{7E1846D1-4DC7-434F-9F59-E4C4A564DA9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868" r="89976">
                        <a14:foregroundMark x1="5868" y1="52424" x2="5868" y2="52424"/>
                        <a14:foregroundMark x1="5868" y1="52424" x2="12103" y2="42727"/>
                        <a14:foregroundMark x1="31174" y1="17727" x2="31174" y2="17727"/>
                        <a14:foregroundMark x1="50611" y1="62727" x2="50856" y2="67576"/>
                        <a14:foregroundMark x1="60269" y1="86364" x2="65403" y2="89697"/>
                      </a14:backgroundRemoval>
                    </a14:imgEffect>
                  </a14:imgLayer>
                </a14:imgProps>
              </a:ext>
            </a:extLst>
          </a:blip>
          <a:stretch>
            <a:fillRect/>
          </a:stretch>
        </p:blipFill>
        <p:spPr>
          <a:xfrm>
            <a:off x="8199120" y="3475815"/>
            <a:ext cx="1947877" cy="1571637"/>
          </a:xfrm>
          <a:prstGeom prst="rect">
            <a:avLst/>
          </a:prstGeom>
        </p:spPr>
      </p:pic>
    </p:spTree>
    <p:extLst>
      <p:ext uri="{BB962C8B-B14F-4D97-AF65-F5344CB8AC3E}">
        <p14:creationId xmlns:p14="http://schemas.microsoft.com/office/powerpoint/2010/main" val="1971933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140-834A-4AC5-BA1C-0B320020DFED}"/>
              </a:ext>
            </a:extLst>
          </p:cNvPr>
          <p:cNvSpPr>
            <a:spLocks noGrp="1"/>
          </p:cNvSpPr>
          <p:nvPr>
            <p:ph type="title"/>
          </p:nvPr>
        </p:nvSpPr>
        <p:spPr/>
        <p:txBody>
          <a:bodyPr>
            <a:normAutofit fontScale="90000"/>
          </a:bodyPr>
          <a:lstStyle/>
          <a:p>
            <a:r>
              <a:rPr lang="en-US" dirty="0"/>
              <a:t>The AI Programming Landscape</a:t>
            </a:r>
            <a:endParaRPr lang="en-GB" dirty="0"/>
          </a:p>
        </p:txBody>
      </p:sp>
      <p:sp>
        <p:nvSpPr>
          <p:cNvPr id="3" name="Content Placeholder 2">
            <a:extLst>
              <a:ext uri="{FF2B5EF4-FFF2-40B4-BE49-F238E27FC236}">
                <a16:creationId xmlns:a16="http://schemas.microsoft.com/office/drawing/2014/main" id="{B93BA0C6-F646-4AE2-A733-EC3613329C41}"/>
              </a:ext>
            </a:extLst>
          </p:cNvPr>
          <p:cNvSpPr>
            <a:spLocks noGrp="1"/>
          </p:cNvSpPr>
          <p:nvPr>
            <p:ph sz="half" idx="1"/>
          </p:nvPr>
        </p:nvSpPr>
        <p:spPr/>
        <p:txBody>
          <a:bodyPr/>
          <a:lstStyle/>
          <a:p>
            <a:r>
              <a:rPr lang="en-US" b="1" dirty="0"/>
              <a:t>New mathematical models</a:t>
            </a:r>
          </a:p>
          <a:p>
            <a:pPr marL="457200" indent="-457200">
              <a:buFontTx/>
              <a:buChar char="-"/>
            </a:pPr>
            <a:r>
              <a:rPr lang="en-US" dirty="0"/>
              <a:t>Learning algorithms on data structures</a:t>
            </a:r>
          </a:p>
          <a:p>
            <a:pPr marL="1143000" lvl="1" indent="-457200">
              <a:buFontTx/>
              <a:buChar char="-"/>
            </a:pPr>
            <a:r>
              <a:rPr lang="en-US" dirty="0"/>
              <a:t>trees, graphs, 3D shapes</a:t>
            </a:r>
          </a:p>
          <a:p>
            <a:pPr marL="1143000" lvl="1" indent="-457200">
              <a:buFontTx/>
              <a:buChar char="-"/>
            </a:pPr>
            <a:r>
              <a:rPr lang="en-US" dirty="0"/>
              <a:t>not just </a:t>
            </a:r>
            <a:r>
              <a:rPr lang="en-US" dirty="0" err="1"/>
              <a:t>WxHxCxBxN</a:t>
            </a:r>
            <a:r>
              <a:rPr lang="en-US" dirty="0"/>
              <a:t> “tensors”</a:t>
            </a:r>
          </a:p>
          <a:p>
            <a:pPr marL="457200" indent="-457200">
              <a:buFontTx/>
              <a:buChar char="-"/>
            </a:pPr>
            <a:r>
              <a:rPr lang="en-US" dirty="0"/>
              <a:t>Recursion</a:t>
            </a:r>
          </a:p>
          <a:p>
            <a:pPr marL="457200" indent="-457200">
              <a:buFontTx/>
              <a:buChar char="-"/>
            </a:pPr>
            <a:r>
              <a:rPr lang="en-US" dirty="0"/>
              <a:t>Data-dependent flow control</a:t>
            </a:r>
          </a:p>
        </p:txBody>
      </p:sp>
      <p:sp>
        <p:nvSpPr>
          <p:cNvPr id="5" name="Content Placeholder 4">
            <a:extLst>
              <a:ext uri="{FF2B5EF4-FFF2-40B4-BE49-F238E27FC236}">
                <a16:creationId xmlns:a16="http://schemas.microsoft.com/office/drawing/2014/main" id="{6EFD48D7-F5B1-4FBF-AB85-3E46617FA295}"/>
              </a:ext>
            </a:extLst>
          </p:cNvPr>
          <p:cNvSpPr>
            <a:spLocks noGrp="1"/>
          </p:cNvSpPr>
          <p:nvPr>
            <p:ph sz="half" idx="2"/>
          </p:nvPr>
        </p:nvSpPr>
        <p:spPr/>
        <p:txBody>
          <a:bodyPr/>
          <a:lstStyle/>
          <a:p>
            <a:r>
              <a:rPr lang="en-US" b="1" dirty="0"/>
              <a:t>New hardware</a:t>
            </a:r>
          </a:p>
          <a:p>
            <a:pPr marL="457200" indent="-457200">
              <a:buFontTx/>
              <a:buChar char="-"/>
            </a:pPr>
            <a:r>
              <a:rPr lang="en-US" dirty="0"/>
              <a:t>TPU, IPU, HPU, CPU</a:t>
            </a:r>
          </a:p>
          <a:p>
            <a:pPr marL="457200" indent="-457200">
              <a:buFontTx/>
              <a:buChar char="-"/>
            </a:pPr>
            <a:r>
              <a:rPr lang="en-US" dirty="0"/>
              <a:t>Not just fast for </a:t>
            </a:r>
            <a:r>
              <a:rPr lang="en-US" dirty="0" err="1"/>
              <a:t>WxH</a:t>
            </a:r>
            <a:r>
              <a:rPr lang="en-US" dirty="0"/>
              <a:t> blocks of values</a:t>
            </a:r>
          </a:p>
          <a:p>
            <a:pPr marL="457200" indent="-457200">
              <a:buFontTx/>
              <a:buChar char="-"/>
            </a:pPr>
            <a:endParaRPr lang="en-GB" b="1" dirty="0"/>
          </a:p>
          <a:p>
            <a:r>
              <a:rPr lang="en-GB" b="1" dirty="0"/>
              <a:t>New people</a:t>
            </a:r>
          </a:p>
          <a:p>
            <a:pPr marL="457200" indent="-457200">
              <a:buFontTx/>
              <a:buChar char="-"/>
            </a:pPr>
            <a:r>
              <a:rPr lang="en-GB" dirty="0"/>
              <a:t>“Regular </a:t>
            </a:r>
            <a:r>
              <a:rPr lang="en-GB" dirty="0" err="1"/>
              <a:t>devs</a:t>
            </a:r>
            <a:r>
              <a:rPr lang="en-GB" dirty="0"/>
              <a:t>”, not just ninjas</a:t>
            </a:r>
          </a:p>
          <a:p>
            <a:pPr marL="457200" indent="-457200">
              <a:buFontTx/>
              <a:buChar char="-"/>
            </a:pPr>
            <a:r>
              <a:rPr lang="en-GB" dirty="0"/>
              <a:t>Who need to implement, finetune, retrain, weak</a:t>
            </a:r>
          </a:p>
          <a:p>
            <a:pPr marL="457200" indent="-457200">
              <a:buFontTx/>
              <a:buChar char="-"/>
            </a:pPr>
            <a:endParaRPr lang="en-GB" b="1" dirty="0"/>
          </a:p>
        </p:txBody>
      </p:sp>
      <p:sp>
        <p:nvSpPr>
          <p:cNvPr id="4" name="Slide Number Placeholder 3">
            <a:extLst>
              <a:ext uri="{FF2B5EF4-FFF2-40B4-BE49-F238E27FC236}">
                <a16:creationId xmlns:a16="http://schemas.microsoft.com/office/drawing/2014/main" id="{4114BBC5-4084-48B2-9EAD-CD22A30261DD}"/>
              </a:ext>
            </a:extLst>
          </p:cNvPr>
          <p:cNvSpPr>
            <a:spLocks noGrp="1"/>
          </p:cNvSpPr>
          <p:nvPr>
            <p:ph type="sldNum" sz="quarter" idx="12"/>
          </p:nvPr>
        </p:nvSpPr>
        <p:spPr/>
        <p:txBody>
          <a:bodyPr/>
          <a:lstStyle/>
          <a:p>
            <a:fld id="{0A4155CA-DB7C-4AB6-9FBB-75E984CB577C}" type="slidenum">
              <a:rPr lang="en-GB" smtClean="0"/>
              <a:pPr/>
              <a:t>2</a:t>
            </a:fld>
            <a:endParaRPr lang="en-GB" dirty="0"/>
          </a:p>
        </p:txBody>
      </p:sp>
    </p:spTree>
    <p:extLst>
      <p:ext uri="{BB962C8B-B14F-4D97-AF65-F5344CB8AC3E}">
        <p14:creationId xmlns:p14="http://schemas.microsoft.com/office/powerpoint/2010/main" val="4225754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D281AB-B26F-4F86-A336-E25641D19867}"/>
              </a:ext>
            </a:extLst>
          </p:cNvPr>
          <p:cNvSpPr>
            <a:spLocks noGrp="1"/>
          </p:cNvSpPr>
          <p:nvPr>
            <p:ph type="sldNum" sz="quarter" idx="12"/>
          </p:nvPr>
        </p:nvSpPr>
        <p:spPr/>
        <p:txBody>
          <a:bodyPr/>
          <a:lstStyle/>
          <a:p>
            <a:fld id="{0A4155CA-DB7C-4AB6-9FBB-75E984CB577C}" type="slidenum">
              <a:rPr lang="en-GB" smtClean="0"/>
              <a:pPr/>
              <a:t>20</a:t>
            </a:fld>
            <a:endParaRPr lang="en-GB" dirty="0"/>
          </a:p>
        </p:txBody>
      </p:sp>
      <p:pic>
        <p:nvPicPr>
          <p:cNvPr id="1026" name="Picture 2" descr="// The parameters of a VGG &#10;// Normally this will just &#10;// loaded from a file, but &#10;public class vgg_weights { &#10;network. &#10;be filled with pretrained weights &#10;see vgg16_init for a typical architecture. &#10;public Wconv; &#10;public Mat[] Wfu11; &#10;// Apply the VGG16 network with parameters &quot;weights&quot; to an image &#10;Vec vgg16(vgg_weights weights, &#10;Tensor x); &#10;// Network &quot;architecture&quot; is defined by the function 'vgg16' &#10;// and the shapes of the weight matrices/tensors with which &#10;// it was trained. &#10;vgg_weights vgg16_init(); &#10;&quot;x&quot; ">
            <a:extLst>
              <a:ext uri="{FF2B5EF4-FFF2-40B4-BE49-F238E27FC236}">
                <a16:creationId xmlns:a16="http://schemas.microsoft.com/office/drawing/2014/main" id="{9742E0DE-0201-467C-A9B5-C6366CED2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269" y="2182582"/>
            <a:ext cx="7376209" cy="362131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520D39-0467-4B10-B18F-7160F81ADAF3}"/>
              </a:ext>
            </a:extLst>
          </p:cNvPr>
          <p:cNvSpPr/>
          <p:nvPr/>
        </p:nvSpPr>
        <p:spPr>
          <a:xfrm>
            <a:off x="269269" y="274308"/>
            <a:ext cx="5629882" cy="2031325"/>
          </a:xfrm>
          <a:prstGeom prst="rect">
            <a:avLst/>
          </a:prstGeom>
        </p:spPr>
        <p:txBody>
          <a:bodyPr wrap="square">
            <a:spAutoFit/>
          </a:bodyPr>
          <a:lstStyle/>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Now, “Rip the head off a vgg16”.  Hmm.  </a:t>
            </a: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Well, I could start by getting a vgg16 whatever that is.</a:t>
            </a: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I drop this so-called model “vgg16.fs” into my project.   </a:t>
            </a:r>
            <a:br>
              <a:rPr lang="en-GB" altLang="en-US" dirty="0">
                <a:latin typeface="Calibri" panose="020F0502020204030204" pitchFamily="34" charset="0"/>
                <a:cs typeface="Calibri" panose="020F0502020204030204" pitchFamily="34" charset="0"/>
              </a:rPr>
            </a:br>
            <a:r>
              <a:rPr lang="en-GB" altLang="en-US" dirty="0">
                <a:latin typeface="Calibri" panose="020F0502020204030204" pitchFamily="34" charset="0"/>
                <a:cs typeface="Calibri" panose="020F0502020204030204" pitchFamily="34" charset="0"/>
              </a:rPr>
              <a:t>It's weird that it's just one file.</a:t>
            </a: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Let’s point the object browser at it and see what's in it…</a:t>
            </a: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47DB06F-3835-4ECB-A3FB-C7B8A6AE3182}"/>
              </a:ext>
            </a:extLst>
          </p:cNvPr>
          <p:cNvPicPr>
            <a:picLocks noChangeAspect="1"/>
          </p:cNvPicPr>
          <p:nvPr/>
        </p:nvPicPr>
        <p:blipFill>
          <a:blip r:embed="rId3"/>
          <a:stretch>
            <a:fillRect/>
          </a:stretch>
        </p:blipFill>
        <p:spPr>
          <a:xfrm>
            <a:off x="8484042" y="1863587"/>
            <a:ext cx="2298655" cy="3130826"/>
          </a:xfrm>
          <a:prstGeom prst="rect">
            <a:avLst/>
          </a:prstGeom>
          <a:ln>
            <a:noFill/>
          </a:ln>
          <a:effectLst>
            <a:outerShdw blurRad="292100" dist="139700" dir="2700000" algn="tl" rotWithShape="0">
              <a:srgbClr val="333333">
                <a:alpha val="65000"/>
              </a:srgbClr>
            </a:outerShdw>
          </a:effectLst>
        </p:spPr>
      </p:pic>
      <p:sp>
        <p:nvSpPr>
          <p:cNvPr id="2" name="Rectangle 1">
            <a:extLst>
              <a:ext uri="{FF2B5EF4-FFF2-40B4-BE49-F238E27FC236}">
                <a16:creationId xmlns:a16="http://schemas.microsoft.com/office/drawing/2014/main" id="{6FD77D97-FB2F-4D61-87D5-7292B6448532}"/>
              </a:ext>
            </a:extLst>
          </p:cNvPr>
          <p:cNvSpPr/>
          <p:nvPr/>
        </p:nvSpPr>
        <p:spPr>
          <a:xfrm>
            <a:off x="8379908" y="1494255"/>
            <a:ext cx="950388" cy="369332"/>
          </a:xfrm>
          <a:prstGeom prst="rect">
            <a:avLst/>
          </a:prstGeom>
        </p:spPr>
        <p:txBody>
          <a:bodyPr wrap="none">
            <a:spAutoFit/>
          </a:bodyPr>
          <a:lstStyle/>
          <a:p>
            <a:r>
              <a:rPr lang="en-GB" altLang="en-US" dirty="0">
                <a:latin typeface="Calibri" panose="020F0502020204030204" pitchFamily="34" charset="0"/>
                <a:cs typeface="Calibri" panose="020F0502020204030204" pitchFamily="34" charset="0"/>
              </a:rPr>
              <a:t>vgg16.fs</a:t>
            </a:r>
            <a:endParaRPr lang="en-GB" dirty="0"/>
          </a:p>
        </p:txBody>
      </p:sp>
      <p:pic>
        <p:nvPicPr>
          <p:cNvPr id="3" name="Picture 2">
            <a:extLst>
              <a:ext uri="{FF2B5EF4-FFF2-40B4-BE49-F238E27FC236}">
                <a16:creationId xmlns:a16="http://schemas.microsoft.com/office/drawing/2014/main" id="{BC6EABA7-A268-4E4A-89E2-78498FC7602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5868" r="89976">
                        <a14:foregroundMark x1="5868" y1="52424" x2="5868" y2="52424"/>
                        <a14:foregroundMark x1="5868" y1="52424" x2="12103" y2="42727"/>
                        <a14:foregroundMark x1="31174" y1="17727" x2="31174" y2="17727"/>
                        <a14:foregroundMark x1="50611" y1="62727" x2="50856" y2="67576"/>
                        <a14:foregroundMark x1="60269" y1="86364" x2="65403" y2="89697"/>
                      </a14:backgroundRemoval>
                    </a14:imgEffect>
                  </a14:imgLayer>
                </a14:imgProps>
              </a:ext>
            </a:extLst>
          </a:blip>
          <a:stretch>
            <a:fillRect/>
          </a:stretch>
        </p:blipFill>
        <p:spPr>
          <a:xfrm>
            <a:off x="8379908" y="1678921"/>
            <a:ext cx="1947877" cy="1571637"/>
          </a:xfrm>
          <a:prstGeom prst="rect">
            <a:avLst/>
          </a:prstGeom>
        </p:spPr>
      </p:pic>
      <p:pic>
        <p:nvPicPr>
          <p:cNvPr id="8" name="Picture 7">
            <a:extLst>
              <a:ext uri="{FF2B5EF4-FFF2-40B4-BE49-F238E27FC236}">
                <a16:creationId xmlns:a16="http://schemas.microsoft.com/office/drawing/2014/main" id="{470E1138-8286-44C8-BF4E-8AFBD16B86F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5868" r="89976">
                        <a14:foregroundMark x1="5868" y1="52424" x2="5868" y2="52424"/>
                        <a14:foregroundMark x1="5868" y1="52424" x2="12103" y2="42727"/>
                        <a14:foregroundMark x1="31174" y1="17727" x2="31174" y2="17727"/>
                        <a14:foregroundMark x1="50611" y1="62727" x2="50856" y2="67576"/>
                        <a14:foregroundMark x1="60269" y1="86364" x2="65403" y2="89697"/>
                      </a14:backgroundRemoval>
                    </a14:imgEffect>
                  </a14:imgLayer>
                </a14:imgProps>
              </a:ext>
            </a:extLst>
          </a:blip>
          <a:stretch>
            <a:fillRect/>
          </a:stretch>
        </p:blipFill>
        <p:spPr>
          <a:xfrm>
            <a:off x="9013247" y="2766994"/>
            <a:ext cx="1947877" cy="1571637"/>
          </a:xfrm>
          <a:prstGeom prst="rect">
            <a:avLst/>
          </a:prstGeom>
        </p:spPr>
      </p:pic>
      <p:pic>
        <p:nvPicPr>
          <p:cNvPr id="9" name="Picture 8">
            <a:extLst>
              <a:ext uri="{FF2B5EF4-FFF2-40B4-BE49-F238E27FC236}">
                <a16:creationId xmlns:a16="http://schemas.microsoft.com/office/drawing/2014/main" id="{7E1846D1-4DC7-434F-9F59-E4C4A564DA9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5868" r="89976">
                        <a14:foregroundMark x1="5868" y1="52424" x2="5868" y2="52424"/>
                        <a14:foregroundMark x1="5868" y1="52424" x2="12103" y2="42727"/>
                        <a14:foregroundMark x1="31174" y1="17727" x2="31174" y2="17727"/>
                        <a14:foregroundMark x1="50611" y1="62727" x2="50856" y2="67576"/>
                        <a14:foregroundMark x1="60269" y1="86364" x2="65403" y2="89697"/>
                      </a14:backgroundRemoval>
                    </a14:imgEffect>
                  </a14:imgLayer>
                </a14:imgProps>
              </a:ext>
            </a:extLst>
          </a:blip>
          <a:stretch>
            <a:fillRect/>
          </a:stretch>
        </p:blipFill>
        <p:spPr>
          <a:xfrm>
            <a:off x="8199120" y="3475815"/>
            <a:ext cx="1947877" cy="1571637"/>
          </a:xfrm>
          <a:prstGeom prst="rect">
            <a:avLst/>
          </a:prstGeom>
        </p:spPr>
      </p:pic>
    </p:spTree>
    <p:extLst>
      <p:ext uri="{BB962C8B-B14F-4D97-AF65-F5344CB8AC3E}">
        <p14:creationId xmlns:p14="http://schemas.microsoft.com/office/powerpoint/2010/main" val="2794098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D281AB-B26F-4F86-A336-E25641D19867}"/>
              </a:ext>
            </a:extLst>
          </p:cNvPr>
          <p:cNvSpPr>
            <a:spLocks noGrp="1"/>
          </p:cNvSpPr>
          <p:nvPr>
            <p:ph type="sldNum" sz="quarter" idx="12"/>
          </p:nvPr>
        </p:nvSpPr>
        <p:spPr/>
        <p:txBody>
          <a:bodyPr/>
          <a:lstStyle/>
          <a:p>
            <a:fld id="{0A4155CA-DB7C-4AB6-9FBB-75E984CB577C}" type="slidenum">
              <a:rPr lang="en-GB" smtClean="0"/>
              <a:pPr/>
              <a:t>21</a:t>
            </a:fld>
            <a:endParaRPr lang="en-GB" dirty="0"/>
          </a:p>
        </p:txBody>
      </p:sp>
      <p:pic>
        <p:nvPicPr>
          <p:cNvPr id="1026" name="Picture 2" descr="// The parameters of a VGG &#10;// Normally this will just &#10;// loaded from a file, but &#10;public class vgg_weights { &#10;network. &#10;be filled with pretrained weights &#10;see vgg16_init for a typical architecture. &#10;public Wconv; &#10;public Mat[] Wfu11; &#10;// Apply the VGG16 network with parameters &quot;weights&quot; to an image &#10;Vec vgg16(vgg_weights weights, &#10;Tensor x); &#10;// Network &quot;architecture&quot; is defined by the function 'vgg16' &#10;// and the shapes of the weight matrices/tensors with which &#10;// it was trained. &#10;vgg_weights vgg16_init(); &#10;&quot;x&quot; ">
            <a:extLst>
              <a:ext uri="{FF2B5EF4-FFF2-40B4-BE49-F238E27FC236}">
                <a16:creationId xmlns:a16="http://schemas.microsoft.com/office/drawing/2014/main" id="{9742E0DE-0201-467C-A9B5-C6366CED2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69" y="2266950"/>
            <a:ext cx="5959384" cy="292573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4520D39-0467-4B10-B18F-7160F81ADAF3}"/>
              </a:ext>
            </a:extLst>
          </p:cNvPr>
          <p:cNvSpPr/>
          <p:nvPr/>
        </p:nvSpPr>
        <p:spPr>
          <a:xfrm>
            <a:off x="210589" y="-132092"/>
            <a:ext cx="6096000" cy="2492990"/>
          </a:xfrm>
          <a:prstGeom prst="rect">
            <a:avLst/>
          </a:prstGeom>
        </p:spPr>
        <p:txBody>
          <a:bodyPr>
            <a:spAutoFit/>
          </a:bodyPr>
          <a:lstStyle/>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 </a:t>
            </a:r>
          </a:p>
          <a:p>
            <a:pPr lvl="0" eaLnBrk="0" fontAlgn="ctr" hangingPunct="0">
              <a:spcBef>
                <a:spcPct val="0"/>
              </a:spcBef>
              <a:spcAft>
                <a:spcPct val="0"/>
              </a:spcAft>
              <a:buFontTx/>
              <a:buAutoNum type="arabicPeriod"/>
            </a:pPr>
            <a:r>
              <a:rPr lang="en-GB" altLang="en-US" sz="2400" b="1" dirty="0">
                <a:latin typeface="Calibri" panose="020F0502020204030204" pitchFamily="34" charset="0"/>
                <a:cs typeface="Calibri" panose="020F0502020204030204" pitchFamily="34" charset="0"/>
              </a:rPr>
              <a:t>Dropping in an OTS (off-the-shelf) vgg16, calling seamlessly from C#</a:t>
            </a:r>
            <a:r>
              <a:rPr lang="en-GB" altLang="en-US" dirty="0">
                <a:latin typeface="Calibri" panose="020F0502020204030204" pitchFamily="34" charset="0"/>
                <a:cs typeface="Calibri" panose="020F0502020204030204" pitchFamily="34" charset="0"/>
              </a:rPr>
              <a:t> </a:t>
            </a: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 </a:t>
            </a: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I drop this so-called model “vgg16.fs” into my project.   </a:t>
            </a:r>
            <a:br>
              <a:rPr lang="en-GB" altLang="en-US" dirty="0">
                <a:latin typeface="Calibri" panose="020F0502020204030204" pitchFamily="34" charset="0"/>
                <a:cs typeface="Calibri" panose="020F0502020204030204" pitchFamily="34" charset="0"/>
              </a:rPr>
            </a:br>
            <a:r>
              <a:rPr lang="en-GB" altLang="en-US" dirty="0">
                <a:latin typeface="Calibri" panose="020F0502020204030204" pitchFamily="34" charset="0"/>
                <a:cs typeface="Calibri" panose="020F0502020204030204" pitchFamily="34" charset="0"/>
              </a:rPr>
              <a:t>It's weird that it's just one file, let's look at the object browser and see what's in it…</a:t>
            </a: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C3A17ECE-1200-4D11-A91A-F2412797732F}"/>
              </a:ext>
            </a:extLst>
          </p:cNvPr>
          <p:cNvSpPr/>
          <p:nvPr/>
        </p:nvSpPr>
        <p:spPr>
          <a:xfrm>
            <a:off x="5652654" y="808908"/>
            <a:ext cx="6096000" cy="1200329"/>
          </a:xfrm>
          <a:prstGeom prst="rect">
            <a:avLst/>
          </a:prstGeom>
        </p:spPr>
        <p:txBody>
          <a:bodyPr>
            <a:spAutoFit/>
          </a:bodyPr>
          <a:lstStyle/>
          <a:p>
            <a:pPr marL="685800" marR="0">
              <a:spcBef>
                <a:spcPts val="0"/>
              </a:spcBef>
              <a:spcAft>
                <a:spcPts val="0"/>
              </a:spcAft>
            </a:pPr>
            <a:r>
              <a:rPr lang="en-GB" dirty="0">
                <a:latin typeface="Calibri" panose="020F0502020204030204" pitchFamily="34" charset="0"/>
              </a:rPr>
              <a:t>I know it only does cats and stuff, but let’s just get that working.</a:t>
            </a:r>
          </a:p>
          <a:p>
            <a:pPr marL="685800" marR="0">
              <a:spcBef>
                <a:spcPts val="0"/>
              </a:spcBef>
              <a:spcAft>
                <a:spcPts val="0"/>
              </a:spcAft>
            </a:pPr>
            <a:r>
              <a:rPr lang="en-GB" dirty="0">
                <a:latin typeface="Calibri" panose="020F0502020204030204" pitchFamily="34" charset="0"/>
              </a:rPr>
              <a:t>OK, carefully </a:t>
            </a:r>
            <a:r>
              <a:rPr lang="en-GB" dirty="0" err="1">
                <a:latin typeface="Calibri" panose="020F0502020204030204" pitchFamily="34" charset="0"/>
              </a:rPr>
              <a:t>folllowing</a:t>
            </a:r>
            <a:r>
              <a:rPr lang="en-GB" dirty="0">
                <a:latin typeface="Calibri" panose="020F0502020204030204" pitchFamily="34" charset="0"/>
              </a:rPr>
              <a:t> the sample, I can now write my user code like this:</a:t>
            </a:r>
          </a:p>
        </p:txBody>
      </p:sp>
      <p:pic>
        <p:nvPicPr>
          <p:cNvPr id="2050" name="Picture 2" descr="class &#10;MyTestApp1ication &#10;// Load a list of images, and print out their most probable class label &#10;static void args) &#10;// Load the network parameters from some file I was given &#10;&quot;vgg_weights . onnx&quot; ) ; &#10;vgg_weights ws = &#10;// Classify each image &#10;foreach(var filename in args) { &#10;Image img = imread(filename); &#10;vgg16(ws, img2tensor(img)) ; &#10;Vec class _ probabilities = &#10;WriteLine( &quot;C1ass = &#10;{O} argmax(class_probabilities)); &#10;Console. ">
            <a:extLst>
              <a:ext uri="{FF2B5EF4-FFF2-40B4-BE49-F238E27FC236}">
                <a16:creationId xmlns:a16="http://schemas.microsoft.com/office/drawing/2014/main" id="{D85F83CF-12CE-42E6-A732-A50F5F40CE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5269" y="2009237"/>
            <a:ext cx="6036874" cy="26595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4D6EB13-75A8-4F4E-8787-55F0909324B2}"/>
              </a:ext>
            </a:extLst>
          </p:cNvPr>
          <p:cNvSpPr/>
          <p:nvPr/>
        </p:nvSpPr>
        <p:spPr>
          <a:xfrm>
            <a:off x="5652654" y="4682789"/>
            <a:ext cx="6096000" cy="1785104"/>
          </a:xfrm>
          <a:prstGeom prst="rect">
            <a:avLst/>
          </a:prstGeom>
        </p:spPr>
        <p:txBody>
          <a:bodyPr>
            <a:spAutoFit/>
          </a:bodyPr>
          <a:lstStyle/>
          <a:p>
            <a:pPr marL="685800" marR="0">
              <a:spcBef>
                <a:spcPts val="0"/>
              </a:spcBef>
              <a:spcAft>
                <a:spcPts val="0"/>
              </a:spcAft>
            </a:pPr>
            <a:r>
              <a:rPr lang="en-GB" sz="1100" dirty="0">
                <a:latin typeface="Calibri" panose="020F0502020204030204" pitchFamily="34" charset="0"/>
              </a:rPr>
              <a:t>OK, run it, give it my cat image.  It prints 17!   Is that good?</a:t>
            </a:r>
          </a:p>
          <a:p>
            <a:pPr marL="685800" marR="0">
              <a:spcBef>
                <a:spcPts val="0"/>
              </a:spcBef>
              <a:spcAft>
                <a:spcPts val="0"/>
              </a:spcAft>
            </a:pPr>
            <a:r>
              <a:rPr lang="en-GB" sz="1100" dirty="0">
                <a:latin typeface="Calibri" panose="020F0502020204030204" pitchFamily="34" charset="0"/>
              </a:rPr>
              <a:t>Oh look, the </a:t>
            </a:r>
            <a:r>
              <a:rPr lang="en-GB" sz="1100" dirty="0" err="1">
                <a:latin typeface="Calibri" panose="020F0502020204030204" pitchFamily="34" charset="0"/>
              </a:rPr>
              <a:t>onnx</a:t>
            </a:r>
            <a:r>
              <a:rPr lang="en-GB" sz="1100" dirty="0">
                <a:latin typeface="Calibri" panose="020F0502020204030204" pitchFamily="34" charset="0"/>
              </a:rPr>
              <a:t> file came with a file called “</a:t>
            </a:r>
            <a:r>
              <a:rPr lang="en-GB" sz="1100" dirty="0" err="1">
                <a:latin typeface="Calibri" panose="020F0502020204030204" pitchFamily="34" charset="0"/>
              </a:rPr>
              <a:t>vgg_weights.class_labels.json</a:t>
            </a:r>
            <a:r>
              <a:rPr lang="en-GB" sz="1100" dirty="0">
                <a:latin typeface="Calibri" panose="020F0502020204030204" pitchFamily="34" charset="0"/>
              </a:rPr>
              <a:t>”</a:t>
            </a:r>
          </a:p>
          <a:p>
            <a:pPr marL="685800" marR="0">
              <a:spcBef>
                <a:spcPts val="0"/>
              </a:spcBef>
              <a:spcAft>
                <a:spcPts val="0"/>
              </a:spcAft>
            </a:pPr>
            <a:r>
              <a:rPr lang="en-GB" sz="1100" dirty="0">
                <a:latin typeface="Calibri" panose="020F0502020204030204" pitchFamily="34" charset="0"/>
              </a:rPr>
              <a:t>Let’s look in that:</a:t>
            </a:r>
          </a:p>
          <a:p>
            <a:pPr marL="685800" marR="0">
              <a:spcBef>
                <a:spcPts val="0"/>
              </a:spcBef>
              <a:spcAft>
                <a:spcPts val="0"/>
              </a:spcAft>
            </a:pPr>
            <a:r>
              <a:rPr lang="en-GB" sz="900" dirty="0">
                <a:solidFill>
                  <a:srgbClr val="24292E"/>
                </a:solidFill>
                <a:latin typeface="Consolas" panose="020B0609020204030204" pitchFamily="49" charset="0"/>
              </a:rPr>
              <a:t>{"0": "</a:t>
            </a:r>
            <a:r>
              <a:rPr lang="en-GB" sz="900" dirty="0" err="1">
                <a:solidFill>
                  <a:srgbClr val="24292E"/>
                </a:solidFill>
                <a:latin typeface="Consolas" panose="020B0609020204030204" pitchFamily="49" charset="0"/>
              </a:rPr>
              <a:t>tench</a:t>
            </a:r>
            <a:r>
              <a:rPr lang="en-GB" sz="900" dirty="0">
                <a:solidFill>
                  <a:srgbClr val="24292E"/>
                </a:solidFill>
                <a:latin typeface="Consolas" panose="020B0609020204030204" pitchFamily="49" charset="0"/>
              </a:rPr>
              <a:t>“, "1": "goldfish", "2": "</a:t>
            </a:r>
            <a:r>
              <a:rPr lang="en-GB" sz="900" dirty="0" err="1">
                <a:solidFill>
                  <a:srgbClr val="24292E"/>
                </a:solidFill>
                <a:latin typeface="Consolas" panose="020B0609020204030204" pitchFamily="49" charset="0"/>
              </a:rPr>
              <a:t>great_white_shark</a:t>
            </a:r>
            <a:r>
              <a:rPr lang="en-GB" sz="900" dirty="0">
                <a:solidFill>
                  <a:srgbClr val="24292E"/>
                </a:solidFill>
                <a:latin typeface="Consolas" panose="020B0609020204030204" pitchFamily="49" charset="0"/>
              </a:rPr>
              <a:t>"</a:t>
            </a:r>
            <a:r>
              <a:rPr lang="en-GB" sz="1100" dirty="0">
                <a:latin typeface="Calibri" panose="020F0502020204030204" pitchFamily="34" charset="0"/>
              </a:rPr>
              <a:t>…  </a:t>
            </a:r>
            <a:r>
              <a:rPr lang="en-GB" sz="900" dirty="0">
                <a:solidFill>
                  <a:srgbClr val="24292E"/>
                </a:solidFill>
                <a:latin typeface="Consolas" panose="020B0609020204030204" pitchFamily="49" charset="0"/>
              </a:rPr>
              <a:t>“17”: “cat” … ]</a:t>
            </a:r>
            <a:endParaRPr lang="en-GB" sz="1100" dirty="0">
              <a:latin typeface="Calibri" panose="020F0502020204030204" pitchFamily="34" charset="0"/>
            </a:endParaRPr>
          </a:p>
          <a:p>
            <a:pPr marL="685800" marR="0">
              <a:spcBef>
                <a:spcPts val="0"/>
              </a:spcBef>
              <a:spcAft>
                <a:spcPts val="0"/>
              </a:spcAft>
            </a:pPr>
            <a:r>
              <a:rPr lang="en-GB" sz="1100" dirty="0" err="1">
                <a:latin typeface="Calibri" panose="020F0502020204030204" pitchFamily="34" charset="0"/>
              </a:rPr>
              <a:t>Wooohoo</a:t>
            </a:r>
            <a:r>
              <a:rPr lang="en-GB" sz="1100" dirty="0">
                <a:latin typeface="Calibri" panose="020F0502020204030204" pitchFamily="34" charset="0"/>
              </a:rPr>
              <a:t>!  17 is cat!  Look at me and my AI app!</a:t>
            </a:r>
          </a:p>
          <a:p>
            <a:pPr marL="685800" marR="0">
              <a:spcBef>
                <a:spcPts val="0"/>
              </a:spcBef>
              <a:spcAft>
                <a:spcPts val="0"/>
              </a:spcAft>
            </a:pPr>
            <a:r>
              <a:rPr lang="en-GB" sz="1100" dirty="0">
                <a:latin typeface="Calibri" panose="020F0502020204030204" pitchFamily="34" charset="0"/>
              </a:rPr>
              <a:t>But the boss wants me to classify our 10 different types of gnome.   I wonder how many are in the JSON file?</a:t>
            </a:r>
          </a:p>
          <a:p>
            <a:pPr marL="685800" marR="0">
              <a:spcBef>
                <a:spcPts val="0"/>
              </a:spcBef>
              <a:spcAft>
                <a:spcPts val="0"/>
              </a:spcAft>
            </a:pPr>
            <a:r>
              <a:rPr lang="en-GB" sz="1100" dirty="0">
                <a:latin typeface="Calibri" panose="020F0502020204030204" pitchFamily="34" charset="0"/>
              </a:rPr>
              <a:t>Search for g..</a:t>
            </a:r>
            <a:r>
              <a:rPr lang="en-GB" sz="1100" dirty="0" err="1">
                <a:latin typeface="Calibri" panose="020F0502020204030204" pitchFamily="34" charset="0"/>
              </a:rPr>
              <a:t>gn</a:t>
            </a:r>
            <a:r>
              <a:rPr lang="en-GB" sz="1100" dirty="0">
                <a:latin typeface="Calibri" panose="020F0502020204030204" pitchFamily="34" charset="0"/>
              </a:rPr>
              <a:t>... </a:t>
            </a:r>
            <a:r>
              <a:rPr lang="en-GB" sz="1100" dirty="0" err="1">
                <a:latin typeface="Calibri" panose="020F0502020204030204" pitchFamily="34" charset="0"/>
              </a:rPr>
              <a:t>gno</a:t>
            </a:r>
            <a:r>
              <a:rPr lang="en-GB" sz="1100" dirty="0">
                <a:latin typeface="Calibri" panose="020F0502020204030204" pitchFamily="34" charset="0"/>
              </a:rPr>
              <a:t>… </a:t>
            </a:r>
            <a:r>
              <a:rPr lang="en-GB" sz="1100" dirty="0" err="1">
                <a:latin typeface="Calibri" panose="020F0502020204030204" pitchFamily="34" charset="0"/>
              </a:rPr>
              <a:t>gnom</a:t>
            </a:r>
            <a:r>
              <a:rPr lang="en-GB" sz="1100" dirty="0">
                <a:latin typeface="Calibri" panose="020F0502020204030204" pitchFamily="34" charset="0"/>
              </a:rPr>
              <a:t>… no hits.  </a:t>
            </a:r>
            <a:br>
              <a:rPr lang="en-GB" sz="1100" dirty="0">
                <a:latin typeface="Calibri" panose="020F0502020204030204" pitchFamily="34" charset="0"/>
              </a:rPr>
            </a:br>
            <a:r>
              <a:rPr lang="en-GB" sz="1100" dirty="0">
                <a:latin typeface="Calibri" panose="020F0502020204030204" pitchFamily="34" charset="0"/>
              </a:rPr>
              <a:t>They have the </a:t>
            </a:r>
            <a:r>
              <a:rPr lang="en-GB" sz="1100" dirty="0" err="1">
                <a:latin typeface="Calibri" panose="020F0502020204030204" pitchFamily="34" charset="0"/>
              </a:rPr>
              <a:t>hognose_snake</a:t>
            </a:r>
            <a:r>
              <a:rPr lang="en-GB" sz="1100" dirty="0">
                <a:latin typeface="Calibri" panose="020F0502020204030204" pitchFamily="34" charset="0"/>
              </a:rPr>
              <a:t> for </a:t>
            </a:r>
            <a:r>
              <a:rPr lang="en-GB" sz="1100" dirty="0" err="1">
                <a:latin typeface="Calibri" panose="020F0502020204030204" pitchFamily="34" charset="0"/>
              </a:rPr>
              <a:t>gno</a:t>
            </a:r>
            <a:r>
              <a:rPr lang="en-GB" sz="1100" dirty="0">
                <a:latin typeface="Calibri" panose="020F0502020204030204" pitchFamily="34" charset="0"/>
              </a:rPr>
              <a:t>, but no gnomes at all!</a:t>
            </a:r>
          </a:p>
          <a:p>
            <a:pPr marL="685800" marR="0">
              <a:spcBef>
                <a:spcPts val="0"/>
              </a:spcBef>
              <a:spcAft>
                <a:spcPts val="0"/>
              </a:spcAft>
            </a:pPr>
            <a:r>
              <a:rPr lang="en-GB" sz="1100" dirty="0">
                <a:latin typeface="Calibri" panose="020F0502020204030204" pitchFamily="34" charset="0"/>
              </a:rPr>
              <a:t> </a:t>
            </a:r>
          </a:p>
        </p:txBody>
      </p:sp>
    </p:spTree>
    <p:extLst>
      <p:ext uri="{BB962C8B-B14F-4D97-AF65-F5344CB8AC3E}">
        <p14:creationId xmlns:p14="http://schemas.microsoft.com/office/powerpoint/2010/main" val="4051110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3BA3CD-6D69-4DD6-B547-2B7A4C9C14C6}"/>
              </a:ext>
            </a:extLst>
          </p:cNvPr>
          <p:cNvSpPr>
            <a:spLocks noGrp="1"/>
          </p:cNvSpPr>
          <p:nvPr>
            <p:ph type="sldNum" sz="quarter" idx="12"/>
          </p:nvPr>
        </p:nvSpPr>
        <p:spPr/>
        <p:txBody>
          <a:bodyPr/>
          <a:lstStyle/>
          <a:p>
            <a:fld id="{0A4155CA-DB7C-4AB6-9FBB-75E984CB577C}" type="slidenum">
              <a:rPr lang="en-GB" smtClean="0"/>
              <a:pPr/>
              <a:t>22</a:t>
            </a:fld>
            <a:endParaRPr lang="en-GB" dirty="0"/>
          </a:p>
        </p:txBody>
      </p:sp>
      <p:sp>
        <p:nvSpPr>
          <p:cNvPr id="6" name="Rectangle 5">
            <a:extLst>
              <a:ext uri="{FF2B5EF4-FFF2-40B4-BE49-F238E27FC236}">
                <a16:creationId xmlns:a16="http://schemas.microsoft.com/office/drawing/2014/main" id="{12CBEE6E-EDE3-4CDA-A2D1-881ED30DD437}"/>
              </a:ext>
            </a:extLst>
          </p:cNvPr>
          <p:cNvSpPr/>
          <p:nvPr/>
        </p:nvSpPr>
        <p:spPr>
          <a:xfrm>
            <a:off x="-250371" y="0"/>
            <a:ext cx="4926874" cy="2585323"/>
          </a:xfrm>
          <a:prstGeom prst="rect">
            <a:avLst/>
          </a:prstGeom>
        </p:spPr>
        <p:txBody>
          <a:bodyPr wrap="square">
            <a:spAutoFit/>
          </a:bodyPr>
          <a:lstStyle/>
          <a:p>
            <a:pPr marL="342900" fontAlgn="ctr">
              <a:buFont typeface="+mj-lt"/>
              <a:buAutoNum type="arabicPeriod" startAt="2"/>
            </a:pPr>
            <a:r>
              <a:rPr lang="en-GB" sz="2400" b="1" dirty="0">
                <a:latin typeface="Calibri" panose="020F0502020204030204" pitchFamily="34" charset="0"/>
              </a:rPr>
              <a:t>Repurposing an OTS classifier to recognize my own training images, only doing 10 classes</a:t>
            </a:r>
            <a:endParaRPr lang="en-GB" dirty="0">
              <a:latin typeface="Calibri" panose="020F0502020204030204" pitchFamily="34" charset="0"/>
            </a:endParaRPr>
          </a:p>
          <a:p>
            <a:pPr marL="685800" marR="0">
              <a:spcBef>
                <a:spcPts val="0"/>
              </a:spcBef>
              <a:spcAft>
                <a:spcPts val="0"/>
              </a:spcAft>
            </a:pPr>
            <a:r>
              <a:rPr lang="en-GB" dirty="0">
                <a:latin typeface="Calibri" panose="020F0502020204030204" pitchFamily="34" charset="0"/>
              </a:rPr>
              <a:t>Alex, my AI expert friend, said I should replace the last fully connected layer in </a:t>
            </a:r>
            <a:r>
              <a:rPr lang="en-GB" dirty="0" err="1">
                <a:latin typeface="Calibri" panose="020F0502020204030204" pitchFamily="34" charset="0"/>
              </a:rPr>
              <a:t>Wfull</a:t>
            </a:r>
            <a:r>
              <a:rPr lang="en-GB" dirty="0">
                <a:latin typeface="Calibri" panose="020F0502020204030204" pitchFamily="34" charset="0"/>
              </a:rPr>
              <a:t> with a 10-label layer and retrain…</a:t>
            </a:r>
          </a:p>
          <a:p>
            <a:pPr marL="685800" marR="0">
              <a:spcBef>
                <a:spcPts val="0"/>
              </a:spcBef>
              <a:spcAft>
                <a:spcPts val="0"/>
              </a:spcAft>
            </a:pPr>
            <a:r>
              <a:rPr lang="en-GB" dirty="0">
                <a:latin typeface="Calibri" panose="020F0502020204030204" pitchFamily="34" charset="0"/>
              </a:rPr>
              <a:t>OK. I am brave.  And she did say pretty much exactly what to do.</a:t>
            </a:r>
          </a:p>
        </p:txBody>
      </p:sp>
      <p:pic>
        <p:nvPicPr>
          <p:cNvPr id="9" name="Picture 2" descr="// The parameters of a VGG &#10;// Normally this will just &#10;// loaded from a file, but &#10;public class vgg_weights { &#10;network. &#10;be filled with pretrained weights &#10;see vgg16_init for a typical architecture. &#10;public Wconv; &#10;public Mat[] Wfu11; &#10;// Apply the VGG16 network with parameters &quot;weights&quot; to an image &#10;Vec vgg16(vgg_weights weights, &#10;Tensor x); &#10;// Network &quot;architecture&quot; is defined by the function 'vgg16' &#10;// and the shapes of the weight matrices/tensors with which &#10;// it was trained. &#10;vgg_weights vgg16_init(); &#10;&quot;x&quot; ">
            <a:extLst>
              <a:ext uri="{FF2B5EF4-FFF2-40B4-BE49-F238E27FC236}">
                <a16:creationId xmlns:a16="http://schemas.microsoft.com/office/drawing/2014/main" id="{D7AC6813-22F7-4E72-8280-0B5D5313C8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54" y="2660177"/>
            <a:ext cx="7376209" cy="362131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094707-FDAC-4DDB-B6CF-2868F67AA654}"/>
              </a:ext>
            </a:extLst>
          </p:cNvPr>
          <p:cNvPicPr>
            <a:picLocks noChangeAspect="1"/>
          </p:cNvPicPr>
          <p:nvPr/>
        </p:nvPicPr>
        <p:blipFill>
          <a:blip r:embed="rId3"/>
          <a:stretch>
            <a:fillRect/>
          </a:stretch>
        </p:blipFill>
        <p:spPr>
          <a:xfrm>
            <a:off x="4306375" y="258412"/>
            <a:ext cx="7681671" cy="64630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1297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D281AB-B26F-4F86-A336-E25641D19867}"/>
              </a:ext>
            </a:extLst>
          </p:cNvPr>
          <p:cNvSpPr>
            <a:spLocks noGrp="1"/>
          </p:cNvSpPr>
          <p:nvPr>
            <p:ph type="sldNum" sz="quarter" idx="12"/>
          </p:nvPr>
        </p:nvSpPr>
        <p:spPr/>
        <p:txBody>
          <a:bodyPr/>
          <a:lstStyle/>
          <a:p>
            <a:fld id="{0A4155CA-DB7C-4AB6-9FBB-75E984CB577C}" type="slidenum">
              <a:rPr lang="en-GB" smtClean="0"/>
              <a:pPr/>
              <a:t>23</a:t>
            </a:fld>
            <a:endParaRPr lang="en-GB" dirty="0"/>
          </a:p>
        </p:txBody>
      </p:sp>
      <p:sp>
        <p:nvSpPr>
          <p:cNvPr id="2" name="Rectangle 1">
            <a:extLst>
              <a:ext uri="{FF2B5EF4-FFF2-40B4-BE49-F238E27FC236}">
                <a16:creationId xmlns:a16="http://schemas.microsoft.com/office/drawing/2014/main" id="{95FE0F83-41BD-44CD-8A4C-D2B4806088BE}"/>
              </a:ext>
            </a:extLst>
          </p:cNvPr>
          <p:cNvSpPr/>
          <p:nvPr/>
        </p:nvSpPr>
        <p:spPr>
          <a:xfrm>
            <a:off x="-152400" y="136525"/>
            <a:ext cx="6096000" cy="2211503"/>
          </a:xfrm>
          <a:prstGeom prst="rect">
            <a:avLst/>
          </a:prstGeom>
        </p:spPr>
        <p:txBody>
          <a:bodyPr>
            <a:spAutoFit/>
          </a:bodyPr>
          <a:lstStyle/>
          <a:p>
            <a:pPr marL="342900" fontAlgn="ctr"/>
            <a:r>
              <a:rPr lang="en-GB" sz="2400" b="1" dirty="0">
                <a:latin typeface="Calibri" panose="020F0502020204030204" pitchFamily="34" charset="0"/>
              </a:rPr>
              <a:t>3. OK, but then Jody told me “vgg16 is overkill for this”, and I could “slim down a couple of conv blocks.”</a:t>
            </a:r>
            <a:br>
              <a:rPr lang="en-GB" sz="2400" b="1" dirty="0">
                <a:latin typeface="Calibri" panose="020F0502020204030204" pitchFamily="34" charset="0"/>
              </a:rPr>
            </a:br>
            <a:endParaRPr lang="en-GB" dirty="0">
              <a:latin typeface="Calibri" panose="020F0502020204030204" pitchFamily="34" charset="0"/>
            </a:endParaRPr>
          </a:p>
          <a:p>
            <a:pPr marL="342900" marR="0">
              <a:lnSpc>
                <a:spcPts val="1400"/>
              </a:lnSpc>
              <a:spcBef>
                <a:spcPts val="0"/>
              </a:spcBef>
              <a:spcAft>
                <a:spcPts val="0"/>
              </a:spcAft>
            </a:pPr>
            <a:r>
              <a:rPr lang="en-GB" dirty="0">
                <a:latin typeface="Calibri" panose="020F0502020204030204" pitchFamily="34" charset="0"/>
              </a:rPr>
              <a:t>Now I </a:t>
            </a:r>
            <a:r>
              <a:rPr lang="en-GB" i="1" dirty="0">
                <a:latin typeface="Calibri" panose="020F0502020204030204" pitchFamily="34" charset="0"/>
              </a:rPr>
              <a:t>do</a:t>
            </a:r>
            <a:r>
              <a:rPr lang="en-GB" dirty="0">
                <a:latin typeface="Calibri" panose="020F0502020204030204" pitchFamily="34" charset="0"/>
              </a:rPr>
              <a:t> need to edit vgg16.fs.  </a:t>
            </a:r>
          </a:p>
          <a:p>
            <a:pPr marL="342900" marR="0">
              <a:lnSpc>
                <a:spcPts val="1400"/>
              </a:lnSpc>
              <a:spcBef>
                <a:spcPts val="0"/>
              </a:spcBef>
              <a:spcAft>
                <a:spcPts val="0"/>
              </a:spcAft>
            </a:pPr>
            <a:r>
              <a:rPr lang="en-GB" dirty="0">
                <a:latin typeface="Calibri" panose="020F0502020204030204" pitchFamily="34" charset="0"/>
              </a:rPr>
              <a:t>EWWWW.   </a:t>
            </a:r>
            <a:br>
              <a:rPr lang="en-GB" dirty="0">
                <a:latin typeface="Calibri" panose="020F0502020204030204" pitchFamily="34" charset="0"/>
              </a:rPr>
            </a:br>
            <a:r>
              <a:rPr lang="en-GB" dirty="0">
                <a:latin typeface="Calibri" panose="020F0502020204030204" pitchFamily="34" charset="0"/>
              </a:rPr>
              <a:t>But I am brave.</a:t>
            </a:r>
          </a:p>
          <a:p>
            <a:pPr marL="342900" marR="0">
              <a:lnSpc>
                <a:spcPts val="1400"/>
              </a:lnSpc>
              <a:spcBef>
                <a:spcPts val="0"/>
              </a:spcBef>
              <a:spcAft>
                <a:spcPts val="0"/>
              </a:spcAft>
            </a:pPr>
            <a:r>
              <a:rPr lang="en-GB" dirty="0">
                <a:latin typeface="Calibri" panose="020F0502020204030204" pitchFamily="34" charset="0"/>
              </a:rPr>
              <a:t> </a:t>
            </a:r>
          </a:p>
        </p:txBody>
      </p:sp>
      <p:pic>
        <p:nvPicPr>
          <p:cNvPr id="5" name="Picture 4">
            <a:extLst>
              <a:ext uri="{FF2B5EF4-FFF2-40B4-BE49-F238E27FC236}">
                <a16:creationId xmlns:a16="http://schemas.microsoft.com/office/drawing/2014/main" id="{BAC70E94-5BAE-4F3F-9030-40BAAB46232C}"/>
              </a:ext>
            </a:extLst>
          </p:cNvPr>
          <p:cNvPicPr>
            <a:picLocks noChangeAspect="1"/>
          </p:cNvPicPr>
          <p:nvPr/>
        </p:nvPicPr>
        <p:blipFill>
          <a:blip r:embed="rId2"/>
          <a:stretch>
            <a:fillRect/>
          </a:stretch>
        </p:blipFill>
        <p:spPr>
          <a:xfrm>
            <a:off x="8484042" y="1863587"/>
            <a:ext cx="2298655" cy="3130826"/>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BE029E51-E5A2-4289-B065-FBFE8E49A3A1}"/>
              </a:ext>
            </a:extLst>
          </p:cNvPr>
          <p:cNvSpPr/>
          <p:nvPr/>
        </p:nvSpPr>
        <p:spPr>
          <a:xfrm>
            <a:off x="8379908" y="1494255"/>
            <a:ext cx="950388" cy="369332"/>
          </a:xfrm>
          <a:prstGeom prst="rect">
            <a:avLst/>
          </a:prstGeom>
        </p:spPr>
        <p:txBody>
          <a:bodyPr wrap="none">
            <a:spAutoFit/>
          </a:bodyPr>
          <a:lstStyle/>
          <a:p>
            <a:r>
              <a:rPr lang="en-GB" altLang="en-US" dirty="0">
                <a:latin typeface="Calibri" panose="020F0502020204030204" pitchFamily="34" charset="0"/>
                <a:cs typeface="Calibri" panose="020F0502020204030204" pitchFamily="34" charset="0"/>
              </a:rPr>
              <a:t>vgg16.fs</a:t>
            </a:r>
            <a:endParaRPr lang="en-GB" dirty="0"/>
          </a:p>
        </p:txBody>
      </p:sp>
      <p:pic>
        <p:nvPicPr>
          <p:cNvPr id="7" name="Picture 6">
            <a:extLst>
              <a:ext uri="{FF2B5EF4-FFF2-40B4-BE49-F238E27FC236}">
                <a16:creationId xmlns:a16="http://schemas.microsoft.com/office/drawing/2014/main" id="{203FEA80-8193-43B6-B1BB-0F0B2811739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868" r="89976">
                        <a14:foregroundMark x1="5868" y1="52424" x2="5868" y2="52424"/>
                        <a14:foregroundMark x1="5868" y1="52424" x2="12103" y2="42727"/>
                        <a14:foregroundMark x1="31174" y1="17727" x2="31174" y2="17727"/>
                        <a14:foregroundMark x1="50611" y1="62727" x2="50856" y2="67576"/>
                        <a14:foregroundMark x1="60269" y1="86364" x2="65403" y2="89697"/>
                      </a14:backgroundRemoval>
                    </a14:imgEffect>
                  </a14:imgLayer>
                </a14:imgProps>
              </a:ext>
            </a:extLst>
          </a:blip>
          <a:stretch>
            <a:fillRect/>
          </a:stretch>
        </p:blipFill>
        <p:spPr>
          <a:xfrm>
            <a:off x="8379908" y="1678921"/>
            <a:ext cx="1947877" cy="1571637"/>
          </a:xfrm>
          <a:prstGeom prst="rect">
            <a:avLst/>
          </a:prstGeom>
        </p:spPr>
      </p:pic>
      <p:pic>
        <p:nvPicPr>
          <p:cNvPr id="8" name="Picture 7">
            <a:extLst>
              <a:ext uri="{FF2B5EF4-FFF2-40B4-BE49-F238E27FC236}">
                <a16:creationId xmlns:a16="http://schemas.microsoft.com/office/drawing/2014/main" id="{ACFC57F3-8DA2-4AC0-A0E9-AC8A3DFC062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868" r="89976">
                        <a14:foregroundMark x1="5868" y1="52424" x2="5868" y2="52424"/>
                        <a14:foregroundMark x1="5868" y1="52424" x2="12103" y2="42727"/>
                        <a14:foregroundMark x1="31174" y1="17727" x2="31174" y2="17727"/>
                        <a14:foregroundMark x1="50611" y1="62727" x2="50856" y2="67576"/>
                        <a14:foregroundMark x1="60269" y1="86364" x2="65403" y2="89697"/>
                      </a14:backgroundRemoval>
                    </a14:imgEffect>
                  </a14:imgLayer>
                </a14:imgProps>
              </a:ext>
            </a:extLst>
          </a:blip>
          <a:stretch>
            <a:fillRect/>
          </a:stretch>
        </p:blipFill>
        <p:spPr>
          <a:xfrm>
            <a:off x="9013247" y="2766994"/>
            <a:ext cx="1947877" cy="1571637"/>
          </a:xfrm>
          <a:prstGeom prst="rect">
            <a:avLst/>
          </a:prstGeom>
        </p:spPr>
      </p:pic>
      <p:pic>
        <p:nvPicPr>
          <p:cNvPr id="9" name="Picture 8">
            <a:extLst>
              <a:ext uri="{FF2B5EF4-FFF2-40B4-BE49-F238E27FC236}">
                <a16:creationId xmlns:a16="http://schemas.microsoft.com/office/drawing/2014/main" id="{911C317E-04F9-4333-BCF7-0A16D446373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5868" r="89976">
                        <a14:foregroundMark x1="5868" y1="52424" x2="5868" y2="52424"/>
                        <a14:foregroundMark x1="5868" y1="52424" x2="12103" y2="42727"/>
                        <a14:foregroundMark x1="31174" y1="17727" x2="31174" y2="17727"/>
                        <a14:foregroundMark x1="50611" y1="62727" x2="50856" y2="67576"/>
                        <a14:foregroundMark x1="60269" y1="86364" x2="65403" y2="89697"/>
                      </a14:backgroundRemoval>
                    </a14:imgEffect>
                  </a14:imgLayer>
                </a14:imgProps>
              </a:ext>
            </a:extLst>
          </a:blip>
          <a:stretch>
            <a:fillRect/>
          </a:stretch>
        </p:blipFill>
        <p:spPr>
          <a:xfrm>
            <a:off x="8199120" y="3475815"/>
            <a:ext cx="1947877" cy="1571637"/>
          </a:xfrm>
          <a:prstGeom prst="rect">
            <a:avLst/>
          </a:prstGeom>
        </p:spPr>
      </p:pic>
    </p:spTree>
    <p:extLst>
      <p:ext uri="{BB962C8B-B14F-4D97-AF65-F5344CB8AC3E}">
        <p14:creationId xmlns:p14="http://schemas.microsoft.com/office/powerpoint/2010/main" val="590823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D281AB-B26F-4F86-A336-E25641D19867}"/>
              </a:ext>
            </a:extLst>
          </p:cNvPr>
          <p:cNvSpPr>
            <a:spLocks noGrp="1"/>
          </p:cNvSpPr>
          <p:nvPr>
            <p:ph type="sldNum" sz="quarter" idx="12"/>
          </p:nvPr>
        </p:nvSpPr>
        <p:spPr/>
        <p:txBody>
          <a:bodyPr/>
          <a:lstStyle/>
          <a:p>
            <a:fld id="{0A4155CA-DB7C-4AB6-9FBB-75E984CB577C}" type="slidenum">
              <a:rPr lang="en-GB" smtClean="0"/>
              <a:pPr/>
              <a:t>24</a:t>
            </a:fld>
            <a:endParaRPr lang="en-GB" dirty="0"/>
          </a:p>
        </p:txBody>
      </p:sp>
      <p:sp>
        <p:nvSpPr>
          <p:cNvPr id="2" name="Rectangle 1">
            <a:extLst>
              <a:ext uri="{FF2B5EF4-FFF2-40B4-BE49-F238E27FC236}">
                <a16:creationId xmlns:a16="http://schemas.microsoft.com/office/drawing/2014/main" id="{95FE0F83-41BD-44CD-8A4C-D2B4806088BE}"/>
              </a:ext>
            </a:extLst>
          </p:cNvPr>
          <p:cNvSpPr/>
          <p:nvPr/>
        </p:nvSpPr>
        <p:spPr>
          <a:xfrm>
            <a:off x="-152400" y="136525"/>
            <a:ext cx="6096000" cy="3827330"/>
          </a:xfrm>
          <a:prstGeom prst="rect">
            <a:avLst/>
          </a:prstGeom>
        </p:spPr>
        <p:txBody>
          <a:bodyPr>
            <a:spAutoFit/>
          </a:bodyPr>
          <a:lstStyle/>
          <a:p>
            <a:pPr marL="342900" fontAlgn="ctr"/>
            <a:r>
              <a:rPr lang="en-GB" sz="2400" b="1" dirty="0">
                <a:latin typeface="Calibri" panose="020F0502020204030204" pitchFamily="34" charset="0"/>
              </a:rPr>
              <a:t>3. OK, but then Jody told me “vgg16 is overkill for this”, and I could “slim down a couple of conv blocks.”</a:t>
            </a:r>
            <a:br>
              <a:rPr lang="en-GB" sz="2400" b="1" dirty="0">
                <a:latin typeface="Calibri" panose="020F0502020204030204" pitchFamily="34" charset="0"/>
              </a:rPr>
            </a:br>
            <a:endParaRPr lang="en-GB" dirty="0">
              <a:latin typeface="Calibri" panose="020F0502020204030204" pitchFamily="34" charset="0"/>
            </a:endParaRPr>
          </a:p>
          <a:p>
            <a:pPr marL="342900" marR="0">
              <a:lnSpc>
                <a:spcPts val="1400"/>
              </a:lnSpc>
              <a:spcBef>
                <a:spcPts val="0"/>
              </a:spcBef>
              <a:spcAft>
                <a:spcPts val="0"/>
              </a:spcAft>
            </a:pPr>
            <a:r>
              <a:rPr lang="en-GB" dirty="0">
                <a:latin typeface="Calibri" panose="020F0502020204030204" pitchFamily="34" charset="0"/>
              </a:rPr>
              <a:t>Now I </a:t>
            </a:r>
            <a:r>
              <a:rPr lang="en-GB" i="1" dirty="0">
                <a:latin typeface="Calibri" panose="020F0502020204030204" pitchFamily="34" charset="0"/>
              </a:rPr>
              <a:t>do</a:t>
            </a:r>
            <a:r>
              <a:rPr lang="en-GB" dirty="0">
                <a:latin typeface="Calibri" panose="020F0502020204030204" pitchFamily="34" charset="0"/>
              </a:rPr>
              <a:t> need to edit vgg16.fs.  </a:t>
            </a:r>
          </a:p>
          <a:p>
            <a:pPr marL="342900" marR="0">
              <a:lnSpc>
                <a:spcPts val="1400"/>
              </a:lnSpc>
              <a:spcBef>
                <a:spcPts val="0"/>
              </a:spcBef>
              <a:spcAft>
                <a:spcPts val="0"/>
              </a:spcAft>
            </a:pPr>
            <a:r>
              <a:rPr lang="en-GB" dirty="0">
                <a:latin typeface="Calibri" panose="020F0502020204030204" pitchFamily="34" charset="0"/>
              </a:rPr>
              <a:t>EWWWW.   </a:t>
            </a:r>
            <a:br>
              <a:rPr lang="en-GB" dirty="0">
                <a:latin typeface="Calibri" panose="020F0502020204030204" pitchFamily="34" charset="0"/>
              </a:rPr>
            </a:br>
            <a:r>
              <a:rPr lang="en-GB" dirty="0">
                <a:latin typeface="Calibri" panose="020F0502020204030204" pitchFamily="34" charset="0"/>
              </a:rPr>
              <a:t>But I am brave.</a:t>
            </a:r>
          </a:p>
          <a:p>
            <a:pPr marL="342900" marR="0">
              <a:lnSpc>
                <a:spcPts val="1400"/>
              </a:lnSpc>
              <a:spcBef>
                <a:spcPts val="0"/>
              </a:spcBef>
              <a:spcAft>
                <a:spcPts val="0"/>
              </a:spcAft>
            </a:pPr>
            <a:r>
              <a:rPr lang="en-GB" dirty="0">
                <a:latin typeface="Calibri" panose="020F0502020204030204" pitchFamily="34" charset="0"/>
              </a:rPr>
              <a:t> </a:t>
            </a:r>
          </a:p>
          <a:p>
            <a:pPr marL="342900" marR="0">
              <a:lnSpc>
                <a:spcPts val="1400"/>
              </a:lnSpc>
              <a:spcBef>
                <a:spcPts val="0"/>
              </a:spcBef>
              <a:spcAft>
                <a:spcPts val="0"/>
              </a:spcAft>
            </a:pPr>
            <a:r>
              <a:rPr lang="en-GB" dirty="0">
                <a:latin typeface="Calibri" panose="020F0502020204030204" pitchFamily="34" charset="0"/>
              </a:rPr>
              <a:t>Oh, there’s that stuff I saw in </a:t>
            </a:r>
            <a:br>
              <a:rPr lang="en-GB" dirty="0">
                <a:latin typeface="Calibri" panose="020F0502020204030204" pitchFamily="34" charset="0"/>
              </a:rPr>
            </a:br>
            <a:r>
              <a:rPr lang="en-GB" dirty="0">
                <a:latin typeface="Calibri" panose="020F0502020204030204" pitchFamily="34" charset="0"/>
              </a:rPr>
              <a:t>vgg16.cs, and there’s </a:t>
            </a:r>
            <a:br>
              <a:rPr lang="en-GB" dirty="0">
                <a:latin typeface="Calibri" panose="020F0502020204030204" pitchFamily="34" charset="0"/>
              </a:rPr>
            </a:br>
            <a:r>
              <a:rPr lang="en-GB" dirty="0">
                <a:latin typeface="Calibri" panose="020F0502020204030204" pitchFamily="34" charset="0"/>
              </a:rPr>
              <a:t>the definition of vgg16, </a:t>
            </a:r>
            <a:br>
              <a:rPr lang="en-GB" dirty="0">
                <a:latin typeface="Calibri" panose="020F0502020204030204" pitchFamily="34" charset="0"/>
              </a:rPr>
            </a:br>
            <a:r>
              <a:rPr lang="en-GB" dirty="0">
                <a:latin typeface="Calibri" panose="020F0502020204030204" pitchFamily="34" charset="0"/>
              </a:rPr>
              <a:t>that function I called.</a:t>
            </a:r>
          </a:p>
          <a:p>
            <a:pPr marL="342900" marR="0">
              <a:lnSpc>
                <a:spcPts val="1400"/>
              </a:lnSpc>
              <a:spcBef>
                <a:spcPts val="0"/>
              </a:spcBef>
              <a:spcAft>
                <a:spcPts val="0"/>
              </a:spcAft>
            </a:pPr>
            <a:endParaRPr lang="en-GB" dirty="0">
              <a:latin typeface="Calibri" panose="020F0502020204030204" pitchFamily="34" charset="0"/>
            </a:endParaRPr>
          </a:p>
          <a:p>
            <a:pPr marL="342900" marR="0">
              <a:lnSpc>
                <a:spcPts val="1400"/>
              </a:lnSpc>
              <a:spcBef>
                <a:spcPts val="0"/>
              </a:spcBef>
              <a:spcAft>
                <a:spcPts val="0"/>
              </a:spcAft>
            </a:pPr>
            <a:r>
              <a:rPr lang="en-GB" dirty="0">
                <a:latin typeface="Calibri" panose="020F0502020204030204" pitchFamily="34" charset="0"/>
              </a:rPr>
              <a:t>There’s even a “conv block”,</a:t>
            </a:r>
            <a:br>
              <a:rPr lang="en-GB" dirty="0">
                <a:latin typeface="Calibri" panose="020F0502020204030204" pitchFamily="34" charset="0"/>
              </a:rPr>
            </a:br>
            <a:r>
              <a:rPr lang="en-GB" dirty="0">
                <a:latin typeface="Calibri" panose="020F0502020204030204" pitchFamily="34" charset="0"/>
              </a:rPr>
              <a:t>but I don’t see how to “slim it”.</a:t>
            </a:r>
          </a:p>
          <a:p>
            <a:pPr marL="342900" marR="0">
              <a:lnSpc>
                <a:spcPts val="1400"/>
              </a:lnSpc>
              <a:spcBef>
                <a:spcPts val="0"/>
              </a:spcBef>
              <a:spcAft>
                <a:spcPts val="0"/>
              </a:spcAft>
            </a:pPr>
            <a:endParaRPr lang="en-GB" dirty="0">
              <a:latin typeface="Calibri" panose="020F0502020204030204" pitchFamily="34" charset="0"/>
            </a:endParaRPr>
          </a:p>
          <a:p>
            <a:pPr marL="342900" marR="0">
              <a:lnSpc>
                <a:spcPts val="1400"/>
              </a:lnSpc>
              <a:spcBef>
                <a:spcPts val="0"/>
              </a:spcBef>
              <a:spcAft>
                <a:spcPts val="0"/>
              </a:spcAft>
            </a:pPr>
            <a:r>
              <a:rPr lang="en-GB" dirty="0">
                <a:latin typeface="Calibri" panose="020F0502020204030204" pitchFamily="34" charset="0"/>
              </a:rPr>
              <a:t>Let’s page down…</a:t>
            </a:r>
          </a:p>
        </p:txBody>
      </p:sp>
      <p:pic>
        <p:nvPicPr>
          <p:cNvPr id="4098" name="Picture 2" descr="Machine generated alternative text:&#10;// The parameters of a VGG &#10;// Normally this will just &#10;// loaded from a file, but &#10;type &#10;vgg_weights &#10;network. &#10;be filled with pretrained weights &#10;see vgg16_init for a typical architecture. &#10;Wconv: // Weight tensors for convolutional layers &#10;Mat[] &#10;Wfull: &#10;// Weight matrices for fully connected layers &#10;// Apply the VGG16 network with parameters &quot;weights&quot; to an image &quot;x&quot; &#10;let vgg16 (weights &#10;vgg_weights) (x : Tensor) = &#10;// Local function to run one conv block &#10;let vggblk (ws &#10;: Tensor[]) (x : Tensor) = &#10;foldr (relu &lt; Il &#10;conv2) ws x I &gt; max_p001ing_2d &#10;// Apply all conv blocks to x, and pipe into. &#10;foldr vggblk weights. Wconv x I &gt; &#10;// fully-connected layers &#10;mmul weights .Wfu11. [e] I &gt; relu I &gt; dropout I &gt; &#10;mmul weights .Wfu11. [1] relu I &gt; dropout I &gt; &#10;softmax ">
            <a:extLst>
              <a:ext uri="{FF2B5EF4-FFF2-40B4-BE49-F238E27FC236}">
                <a16:creationId xmlns:a16="http://schemas.microsoft.com/office/drawing/2014/main" id="{909EC80C-19B1-4681-A2FF-28DE4A8BF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614" y="136525"/>
            <a:ext cx="8454571" cy="62701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314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D281AB-B26F-4F86-A336-E25641D19867}"/>
              </a:ext>
            </a:extLst>
          </p:cNvPr>
          <p:cNvSpPr>
            <a:spLocks noGrp="1"/>
          </p:cNvSpPr>
          <p:nvPr>
            <p:ph type="sldNum" sz="quarter" idx="12"/>
          </p:nvPr>
        </p:nvSpPr>
        <p:spPr/>
        <p:txBody>
          <a:bodyPr/>
          <a:lstStyle/>
          <a:p>
            <a:fld id="{0A4155CA-DB7C-4AB6-9FBB-75E984CB577C}" type="slidenum">
              <a:rPr lang="en-GB" smtClean="0"/>
              <a:pPr/>
              <a:t>25</a:t>
            </a:fld>
            <a:endParaRPr lang="en-GB" dirty="0"/>
          </a:p>
        </p:txBody>
      </p:sp>
      <p:sp>
        <p:nvSpPr>
          <p:cNvPr id="2" name="Rectangle 1">
            <a:extLst>
              <a:ext uri="{FF2B5EF4-FFF2-40B4-BE49-F238E27FC236}">
                <a16:creationId xmlns:a16="http://schemas.microsoft.com/office/drawing/2014/main" id="{95FE0F83-41BD-44CD-8A4C-D2B4806088BE}"/>
              </a:ext>
            </a:extLst>
          </p:cNvPr>
          <p:cNvSpPr/>
          <p:nvPr/>
        </p:nvSpPr>
        <p:spPr>
          <a:xfrm>
            <a:off x="-152400" y="136525"/>
            <a:ext cx="6096000" cy="3827330"/>
          </a:xfrm>
          <a:prstGeom prst="rect">
            <a:avLst/>
          </a:prstGeom>
        </p:spPr>
        <p:txBody>
          <a:bodyPr>
            <a:spAutoFit/>
          </a:bodyPr>
          <a:lstStyle/>
          <a:p>
            <a:pPr marL="342900" fontAlgn="ctr"/>
            <a:r>
              <a:rPr lang="en-GB" sz="2400" b="1" dirty="0">
                <a:latin typeface="Calibri" panose="020F0502020204030204" pitchFamily="34" charset="0"/>
              </a:rPr>
              <a:t>3. OK, but then Jody told me “vgg16 is overkill for this”, and I could “slim down a couple of conv blocks.”</a:t>
            </a:r>
            <a:br>
              <a:rPr lang="en-GB" sz="2400" b="1" dirty="0">
                <a:latin typeface="Calibri" panose="020F0502020204030204" pitchFamily="34" charset="0"/>
              </a:rPr>
            </a:br>
            <a:endParaRPr lang="en-GB" dirty="0">
              <a:latin typeface="Calibri" panose="020F0502020204030204" pitchFamily="34" charset="0"/>
            </a:endParaRPr>
          </a:p>
          <a:p>
            <a:pPr marL="342900" marR="0">
              <a:lnSpc>
                <a:spcPts val="1400"/>
              </a:lnSpc>
              <a:spcBef>
                <a:spcPts val="0"/>
              </a:spcBef>
              <a:spcAft>
                <a:spcPts val="0"/>
              </a:spcAft>
            </a:pPr>
            <a:r>
              <a:rPr lang="en-GB" dirty="0">
                <a:latin typeface="Calibri" panose="020F0502020204030204" pitchFamily="34" charset="0"/>
              </a:rPr>
              <a:t>Now I </a:t>
            </a:r>
            <a:r>
              <a:rPr lang="en-GB" i="1" dirty="0">
                <a:latin typeface="Calibri" panose="020F0502020204030204" pitchFamily="34" charset="0"/>
              </a:rPr>
              <a:t>do</a:t>
            </a:r>
            <a:r>
              <a:rPr lang="en-GB" dirty="0">
                <a:latin typeface="Calibri" panose="020F0502020204030204" pitchFamily="34" charset="0"/>
              </a:rPr>
              <a:t> need to edit vgg16.fs.  </a:t>
            </a:r>
          </a:p>
          <a:p>
            <a:pPr marL="342900" marR="0">
              <a:lnSpc>
                <a:spcPts val="1400"/>
              </a:lnSpc>
              <a:spcBef>
                <a:spcPts val="0"/>
              </a:spcBef>
              <a:spcAft>
                <a:spcPts val="0"/>
              </a:spcAft>
            </a:pPr>
            <a:r>
              <a:rPr lang="en-GB" dirty="0">
                <a:latin typeface="Calibri" panose="020F0502020204030204" pitchFamily="34" charset="0"/>
              </a:rPr>
              <a:t>EWWWW.   </a:t>
            </a:r>
            <a:br>
              <a:rPr lang="en-GB" dirty="0">
                <a:latin typeface="Calibri" panose="020F0502020204030204" pitchFamily="34" charset="0"/>
              </a:rPr>
            </a:br>
            <a:r>
              <a:rPr lang="en-GB" dirty="0">
                <a:latin typeface="Calibri" panose="020F0502020204030204" pitchFamily="34" charset="0"/>
              </a:rPr>
              <a:t>But I am brave.</a:t>
            </a:r>
          </a:p>
          <a:p>
            <a:pPr marL="342900" marR="0">
              <a:lnSpc>
                <a:spcPts val="1400"/>
              </a:lnSpc>
              <a:spcBef>
                <a:spcPts val="0"/>
              </a:spcBef>
              <a:spcAft>
                <a:spcPts val="0"/>
              </a:spcAft>
            </a:pPr>
            <a:r>
              <a:rPr lang="en-GB" dirty="0">
                <a:latin typeface="Calibri" panose="020F0502020204030204" pitchFamily="34" charset="0"/>
              </a:rPr>
              <a:t> </a:t>
            </a:r>
          </a:p>
          <a:p>
            <a:pPr marL="342900" marR="0">
              <a:lnSpc>
                <a:spcPts val="1400"/>
              </a:lnSpc>
              <a:spcBef>
                <a:spcPts val="0"/>
              </a:spcBef>
              <a:spcAft>
                <a:spcPts val="0"/>
              </a:spcAft>
            </a:pPr>
            <a:r>
              <a:rPr lang="en-GB" dirty="0">
                <a:latin typeface="Calibri" panose="020F0502020204030204" pitchFamily="34" charset="0"/>
              </a:rPr>
              <a:t>Oh, there’s that stuff I saw in </a:t>
            </a:r>
            <a:br>
              <a:rPr lang="en-GB" dirty="0">
                <a:latin typeface="Calibri" panose="020F0502020204030204" pitchFamily="34" charset="0"/>
              </a:rPr>
            </a:br>
            <a:r>
              <a:rPr lang="en-GB" dirty="0">
                <a:latin typeface="Calibri" panose="020F0502020204030204" pitchFamily="34" charset="0"/>
              </a:rPr>
              <a:t>vgg16.cs, and there’s </a:t>
            </a:r>
            <a:br>
              <a:rPr lang="en-GB" dirty="0">
                <a:latin typeface="Calibri" panose="020F0502020204030204" pitchFamily="34" charset="0"/>
              </a:rPr>
            </a:br>
            <a:r>
              <a:rPr lang="en-GB" dirty="0">
                <a:latin typeface="Calibri" panose="020F0502020204030204" pitchFamily="34" charset="0"/>
              </a:rPr>
              <a:t>the definition of vgg16, </a:t>
            </a:r>
            <a:br>
              <a:rPr lang="en-GB" dirty="0">
                <a:latin typeface="Calibri" panose="020F0502020204030204" pitchFamily="34" charset="0"/>
              </a:rPr>
            </a:br>
            <a:r>
              <a:rPr lang="en-GB" dirty="0">
                <a:latin typeface="Calibri" panose="020F0502020204030204" pitchFamily="34" charset="0"/>
              </a:rPr>
              <a:t>that function I called.</a:t>
            </a:r>
          </a:p>
          <a:p>
            <a:pPr marL="342900" marR="0">
              <a:lnSpc>
                <a:spcPts val="1400"/>
              </a:lnSpc>
              <a:spcBef>
                <a:spcPts val="0"/>
              </a:spcBef>
              <a:spcAft>
                <a:spcPts val="0"/>
              </a:spcAft>
            </a:pPr>
            <a:endParaRPr lang="en-GB" dirty="0">
              <a:latin typeface="Calibri" panose="020F0502020204030204" pitchFamily="34" charset="0"/>
            </a:endParaRPr>
          </a:p>
          <a:p>
            <a:pPr marL="342900" marR="0">
              <a:lnSpc>
                <a:spcPts val="1400"/>
              </a:lnSpc>
              <a:spcBef>
                <a:spcPts val="0"/>
              </a:spcBef>
              <a:spcAft>
                <a:spcPts val="0"/>
              </a:spcAft>
            </a:pPr>
            <a:r>
              <a:rPr lang="en-GB" dirty="0">
                <a:latin typeface="Calibri" panose="020F0502020204030204" pitchFamily="34" charset="0"/>
              </a:rPr>
              <a:t>There’s even a “conv block”,</a:t>
            </a:r>
            <a:br>
              <a:rPr lang="en-GB" dirty="0">
                <a:latin typeface="Calibri" panose="020F0502020204030204" pitchFamily="34" charset="0"/>
              </a:rPr>
            </a:br>
            <a:r>
              <a:rPr lang="en-GB" dirty="0">
                <a:latin typeface="Calibri" panose="020F0502020204030204" pitchFamily="34" charset="0"/>
              </a:rPr>
              <a:t>but I don’t see how to “slim it”.</a:t>
            </a:r>
          </a:p>
          <a:p>
            <a:pPr marL="342900" marR="0">
              <a:lnSpc>
                <a:spcPts val="1400"/>
              </a:lnSpc>
              <a:spcBef>
                <a:spcPts val="0"/>
              </a:spcBef>
              <a:spcAft>
                <a:spcPts val="0"/>
              </a:spcAft>
            </a:pPr>
            <a:endParaRPr lang="en-GB" dirty="0">
              <a:latin typeface="Calibri" panose="020F0502020204030204" pitchFamily="34" charset="0"/>
            </a:endParaRPr>
          </a:p>
          <a:p>
            <a:pPr marL="342900" marR="0">
              <a:lnSpc>
                <a:spcPts val="1400"/>
              </a:lnSpc>
              <a:spcBef>
                <a:spcPts val="0"/>
              </a:spcBef>
              <a:spcAft>
                <a:spcPts val="0"/>
              </a:spcAft>
            </a:pPr>
            <a:r>
              <a:rPr lang="en-GB" dirty="0">
                <a:latin typeface="Calibri" panose="020F0502020204030204" pitchFamily="34" charset="0"/>
              </a:rPr>
              <a:t>Let’s page down…</a:t>
            </a:r>
          </a:p>
        </p:txBody>
      </p:sp>
      <p:pic>
        <p:nvPicPr>
          <p:cNvPr id="4098" name="Picture 2" descr="Machine generated alternative text:&#10;// The parameters of a VGG &#10;// Normally this will just &#10;// loaded from a file, but &#10;type &#10;vgg_weights &#10;network. &#10;be filled with pretrained weights &#10;see vgg16_init for a typical architecture. &#10;Wconv: // Weight tensors for convolutional layers &#10;Mat[] &#10;Wfull: &#10;// Weight matrices for fully connected layers &#10;// Apply the VGG16 network with parameters &quot;weights&quot; to an image &quot;x&quot; &#10;let vgg16 (weights &#10;vgg_weights) (x : Tensor) = &#10;// Local function to run one conv block &#10;let vggblk (ws &#10;: Tensor[]) (x : Tensor) = &#10;foldr (relu &lt; Il &#10;conv2) ws x I &gt; max_p001ing_2d &#10;// Apply all conv blocks to x, and pipe into. &#10;foldr vggblk weights. Wconv x I &gt; &#10;// fully-connected layers &#10;mmul weights .Wfu11. [e] I &gt; relu I &gt; dropout I &gt; &#10;mmul weights .Wfu11. [1] relu I &gt; dropout I &gt; &#10;softmax ">
            <a:extLst>
              <a:ext uri="{FF2B5EF4-FFF2-40B4-BE49-F238E27FC236}">
                <a16:creationId xmlns:a16="http://schemas.microsoft.com/office/drawing/2014/main" id="{909EC80C-19B1-4681-A2FF-28DE4A8BF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2614" y="136525"/>
            <a:ext cx="8454571" cy="62701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23" name="Picture 3" descr="Machine generated alternative text:&#10;// Network &quot;architecture&quot; is defined by the function 'vgg16' &#10;// and the shapes of the weight matrices/tensors with which &#10;// it was trained. &#10;let vgg16_init = &#10;// Helper function to make VGG &quot;conv bloc &#10;let vggblk_init n_channels n_c &#10;seq { &#10;yield rand (W*H, n_channels, &#10;yield rand (n_channels, n_channels, &#10;if n convs = &#10;3 then &#10;yield rand (n_channels, n_channels, &#10;} I &gt; Seq .toArray &#10;// Construct a vgg_weights record type &#10;Wconv = [l &#10;gblk_init &#10;gblk_init &#10;init &#10;vggblk_init &#10;vggblk_init &#10;vggblk_init &#10;Wfull = &#10;rand (None, &#10;rand (406, &#10;6 &#10;128 &#10;256 &#10;512 &#10;512 &#10;512 &#10;2 &#10;3 &#10;3 &#10;3 &#10;3 &#10;4096) &#10;4096) ">
            <a:extLst>
              <a:ext uri="{FF2B5EF4-FFF2-40B4-BE49-F238E27FC236}">
                <a16:creationId xmlns:a16="http://schemas.microsoft.com/office/drawing/2014/main" id="{809E1C4B-36AF-4B27-87BD-875A3FED76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0929" y="73025"/>
            <a:ext cx="6172200" cy="6648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851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D281AB-B26F-4F86-A336-E25641D19867}"/>
              </a:ext>
            </a:extLst>
          </p:cNvPr>
          <p:cNvSpPr>
            <a:spLocks noGrp="1"/>
          </p:cNvSpPr>
          <p:nvPr>
            <p:ph type="sldNum" sz="quarter" idx="12"/>
          </p:nvPr>
        </p:nvSpPr>
        <p:spPr/>
        <p:txBody>
          <a:bodyPr/>
          <a:lstStyle/>
          <a:p>
            <a:fld id="{0A4155CA-DB7C-4AB6-9FBB-75E984CB577C}" type="slidenum">
              <a:rPr lang="en-GB" smtClean="0"/>
              <a:pPr/>
              <a:t>26</a:t>
            </a:fld>
            <a:endParaRPr lang="en-GB" dirty="0"/>
          </a:p>
        </p:txBody>
      </p:sp>
      <p:pic>
        <p:nvPicPr>
          <p:cNvPr id="9218" name="Picture 2" descr="Machine generated alternative text:&#10;&#10;">
            <a:extLst>
              <a:ext uri="{FF2B5EF4-FFF2-40B4-BE49-F238E27FC236}">
                <a16:creationId xmlns:a16="http://schemas.microsoft.com/office/drawing/2014/main" id="{7EFC8206-B9AF-4B00-A95D-909CDADA2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838" y="805220"/>
            <a:ext cx="9263380" cy="314460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DD0D034-98B1-4B6F-9F29-F5F00D656865}"/>
              </a:ext>
            </a:extLst>
          </p:cNvPr>
          <p:cNvSpPr/>
          <p:nvPr/>
        </p:nvSpPr>
        <p:spPr>
          <a:xfrm>
            <a:off x="763385" y="216362"/>
            <a:ext cx="9103425" cy="5909310"/>
          </a:xfrm>
          <a:prstGeom prst="rect">
            <a:avLst/>
          </a:prstGeom>
        </p:spPr>
        <p:txBody>
          <a:bodyPr wrap="square">
            <a:spAutoFit/>
          </a:bodyPr>
          <a:lstStyle/>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Aha!  I see blocks.  Let’s “slim some down….”. Whatever that might mean.</a:t>
            </a: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Cross fingers, recompile, re-train, re-run.   </a:t>
            </a: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Wow, quite a bit faster.</a:t>
            </a: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And what?!  accuracy went up!!! </a:t>
            </a: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 by 0.01%, probably random luck …</a:t>
            </a: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 but who cares, I am machine learning </a:t>
            </a:r>
            <a:r>
              <a:rPr lang="en-GB" altLang="en-US" dirty="0" err="1">
                <a:latin typeface="Calibri" panose="020F0502020204030204" pitchFamily="34" charset="0"/>
                <a:cs typeface="Calibri" panose="020F0502020204030204" pitchFamily="34" charset="0"/>
              </a:rPr>
              <a:t>megagod</a:t>
            </a:r>
            <a:r>
              <a:rPr lang="en-GB" altLang="en-US" dirty="0">
                <a:latin typeface="Calibri" panose="020F0502020204030204" pitchFamily="34" charset="0"/>
                <a:cs typeface="Calibri" panose="020F0502020204030204" pitchFamily="34" charset="0"/>
              </a:rPr>
              <a:t>!</a:t>
            </a:r>
          </a:p>
          <a:p>
            <a:pPr lvl="0" eaLnBrk="0" fontAlgn="base" hangingPunct="0">
              <a:spcBef>
                <a:spcPct val="0"/>
              </a:spcBef>
              <a:spcAft>
                <a:spcPct val="0"/>
              </a:spcAft>
            </a:pPr>
            <a:endParaRPr lang="en-GB" altLang="en-US" dirty="0">
              <a:latin typeface="Calibri" panose="020F0502020204030204" pitchFamily="34" charset="0"/>
              <a:cs typeface="Calibri" panose="020F0502020204030204" pitchFamily="34" charset="0"/>
            </a:endParaRPr>
          </a:p>
          <a:p>
            <a:pPr lvl="0" eaLnBrk="0" fontAlgn="base" hangingPunct="0">
              <a:spcBef>
                <a:spcPct val="0"/>
              </a:spcBef>
              <a:spcAft>
                <a:spcPct val="0"/>
              </a:spcAft>
            </a:pPr>
            <a:r>
              <a:rPr lang="en-GB" altLang="en-US" dirty="0">
                <a:latin typeface="Calibri" panose="020F0502020204030204" pitchFamily="34" charset="0"/>
                <a:cs typeface="Calibri" panose="020F0502020204030204" pitchFamily="34" charset="0"/>
              </a:rPr>
              <a:t>Check. This. Baby. In.</a:t>
            </a:r>
            <a:endParaRPr lang="en-GB" altLang="en-US" sz="3200" dirty="0">
              <a:latin typeface="Arial" panose="020B0604020202020204" pitchFamily="34" charset="0"/>
            </a:endParaRPr>
          </a:p>
        </p:txBody>
      </p:sp>
    </p:spTree>
    <p:extLst>
      <p:ext uri="{BB962C8B-B14F-4D97-AF65-F5344CB8AC3E}">
        <p14:creationId xmlns:p14="http://schemas.microsoft.com/office/powerpoint/2010/main" val="14954388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7F9CD-6D44-475A-B512-AD2EA951985A}"/>
              </a:ext>
            </a:extLst>
          </p:cNvPr>
          <p:cNvSpPr>
            <a:spLocks noGrp="1"/>
          </p:cNvSpPr>
          <p:nvPr>
            <p:ph type="title"/>
          </p:nvPr>
        </p:nvSpPr>
        <p:spPr>
          <a:xfrm>
            <a:off x="173181" y="159127"/>
            <a:ext cx="11863647" cy="2958146"/>
          </a:xfrm>
        </p:spPr>
        <p:txBody>
          <a:bodyPr>
            <a:normAutofit/>
          </a:bodyPr>
          <a:lstStyle/>
          <a:p>
            <a:r>
              <a:rPr lang="en-US" dirty="0"/>
              <a:t>And now for </a:t>
            </a:r>
            <a:br>
              <a:rPr lang="en-US" dirty="0"/>
            </a:br>
            <a:r>
              <a:rPr lang="en-US" dirty="0"/>
              <a:t>something really </a:t>
            </a:r>
            <a:br>
              <a:rPr lang="en-US" dirty="0"/>
            </a:br>
            <a:r>
              <a:rPr lang="en-US" dirty="0"/>
              <a:t>complicated….</a:t>
            </a:r>
            <a:endParaRPr lang="en-GB" dirty="0"/>
          </a:p>
        </p:txBody>
      </p:sp>
      <p:sp>
        <p:nvSpPr>
          <p:cNvPr id="4" name="Slide Number Placeholder 3">
            <a:extLst>
              <a:ext uri="{FF2B5EF4-FFF2-40B4-BE49-F238E27FC236}">
                <a16:creationId xmlns:a16="http://schemas.microsoft.com/office/drawing/2014/main" id="{3DFA152D-27EE-4BA1-94BA-ACB71C38907D}"/>
              </a:ext>
            </a:extLst>
          </p:cNvPr>
          <p:cNvSpPr>
            <a:spLocks noGrp="1"/>
          </p:cNvSpPr>
          <p:nvPr>
            <p:ph type="sldNum" sz="quarter" idx="12"/>
          </p:nvPr>
        </p:nvSpPr>
        <p:spPr/>
        <p:txBody>
          <a:bodyPr/>
          <a:lstStyle/>
          <a:p>
            <a:fld id="{0A4155CA-DB7C-4AB6-9FBB-75E984CB577C}" type="slidenum">
              <a:rPr lang="en-GB" smtClean="0"/>
              <a:pPr/>
              <a:t>27</a:t>
            </a:fld>
            <a:endParaRPr lang="en-GB" dirty="0"/>
          </a:p>
        </p:txBody>
      </p:sp>
      <p:pic>
        <p:nvPicPr>
          <p:cNvPr id="6146" name="Picture 2" descr="Machine generated alternative text:&#10;type Wordld &#10;= Int &#10;type WordTree = &#10;// Vocabulary is encoded as one of OK integers &#10;I Leaf of &#10;Wordld &#10;I Node of &#10;WordTree * WordTree &#10;type TrainingExamp1e = { &#10;phrase: &#10;WordTree &#10;sentiment : &#10;type SentimentAna1yzerWeights &#10;• Vec [ ] // 3ØØx6ØK &#10;embedding &#10;WI, wr : &#10;mat &#10;dense &#10;. Mat &#10;// 3øøx3øø &#10;// 5x3øe &#10;Each word in the alphabet has an embedding &#10;. and left and right child embeddings combine to give parent embedding &#10;. and the embeddings are mapped to sentiments with fully connected layer &#10;let sentiment (weights &#10;. SentimentAna1yzerWeights) (tree . &#10;WordTree) = &#10;// Local function to walk the tree, accumulating embedding vecs &#10;let rec embedding tree = &#10;match tree with &#10;Leaf word - &gt; weights . embedding. [word] &#10;Node (I,r) -Y &#10;let sl = embedding &#10;1 &#10;let sr = embedding &#10;tanh (weights .WI * &#10;sl + weights .Wr * Sr) &#10;(a 3ØØ-dim vector) for the given tree &#10;// Compute the &quot;embedding&quot; &#10;let tree_embedding = embedding tree &#10;// Map tree embedding to sentiment &#10;return softmax(weights . dense * tree_embedding &#10;end &#10;// Loss for one example, given hand-labelled sentiment (integer from 1..5) &#10;let loss weights tree sent = crossentropy (sentiment weights tree) sent &#10;// Loss for batch of examples &#10;sum( [loss(ex.phrase, ex. sentiment) for ex in examples]) &#10;let loss weights examples = &#10;3ØØ // Hidden unit size &#10;weights_init - &#10;[rand(H) for &#10;embedding = &#10;WI = rand(H,H) &#10;Wr = rand(H,H) &#10;— rand(5, &#10;dense — &#10;weights_optimized = adam(fun &#10;i = I:length(vocabulary)] &#10;loss(w, &#10;examples), weights_init) ">
            <a:extLst>
              <a:ext uri="{FF2B5EF4-FFF2-40B4-BE49-F238E27FC236}">
                <a16:creationId xmlns:a16="http://schemas.microsoft.com/office/drawing/2014/main" id="{BEE0113C-3873-4B4D-95DF-A04735100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434" y="0"/>
            <a:ext cx="6075322" cy="624147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arse tree PSG">
            <a:extLst>
              <a:ext uri="{FF2B5EF4-FFF2-40B4-BE49-F238E27FC236}">
                <a16:creationId xmlns:a16="http://schemas.microsoft.com/office/drawing/2014/main" id="{DB9A575A-6949-41BA-BB10-24BA6AEFBF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720"/>
          <a:stretch/>
        </p:blipFill>
        <p:spPr bwMode="auto">
          <a:xfrm>
            <a:off x="897947" y="2762683"/>
            <a:ext cx="2510271" cy="2834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50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F16B7-F260-45F4-B730-2B1BC776DBD7}"/>
              </a:ext>
            </a:extLst>
          </p:cNvPr>
          <p:cNvSpPr>
            <a:spLocks noGrp="1"/>
          </p:cNvSpPr>
          <p:nvPr>
            <p:ph type="title"/>
          </p:nvPr>
        </p:nvSpPr>
        <p:spPr/>
        <p:txBody>
          <a:bodyPr>
            <a:normAutofit fontScale="90000"/>
          </a:bodyPr>
          <a:lstStyle/>
          <a:p>
            <a:r>
              <a:rPr lang="en-US" dirty="0"/>
              <a:t>So, what’s my story?</a:t>
            </a:r>
            <a:endParaRPr lang="en-GB" dirty="0"/>
          </a:p>
        </p:txBody>
      </p:sp>
      <p:sp>
        <p:nvSpPr>
          <p:cNvPr id="3" name="Content Placeholder 2">
            <a:extLst>
              <a:ext uri="{FF2B5EF4-FFF2-40B4-BE49-F238E27FC236}">
                <a16:creationId xmlns:a16="http://schemas.microsoft.com/office/drawing/2014/main" id="{4F252967-F40A-4CC7-9B1D-423E104CFA00}"/>
              </a:ext>
            </a:extLst>
          </p:cNvPr>
          <p:cNvSpPr>
            <a:spLocks noGrp="1"/>
          </p:cNvSpPr>
          <p:nvPr>
            <p:ph idx="1"/>
          </p:nvPr>
        </p:nvSpPr>
        <p:spPr/>
        <p:txBody>
          <a:bodyPr/>
          <a:lstStyle/>
          <a:p>
            <a:pPr marL="514350" indent="-514350">
              <a:buAutoNum type="arabicPeriod"/>
            </a:pPr>
            <a:r>
              <a:rPr lang="en-US" dirty="0"/>
              <a:t>Deep learning is a whole lot easier to understand if you just think of it as code</a:t>
            </a:r>
          </a:p>
          <a:p>
            <a:pPr marL="514350" indent="-514350">
              <a:buAutoNum type="arabicPeriod"/>
            </a:pPr>
            <a:r>
              <a:rPr lang="en-US" dirty="0"/>
              <a:t>And it’s a whole lot easier to write sophisticated DL models if it’s just code</a:t>
            </a:r>
          </a:p>
          <a:p>
            <a:pPr marL="514350" indent="-514350">
              <a:buAutoNum type="arabicPeriod"/>
            </a:pPr>
            <a:endParaRPr lang="en-US" dirty="0"/>
          </a:p>
          <a:p>
            <a:pPr marL="514350" indent="-514350">
              <a:buAutoNum type="arabicPeriod"/>
            </a:pPr>
            <a:r>
              <a:rPr lang="en-US" dirty="0"/>
              <a:t>Great, so when can I use it?</a:t>
            </a:r>
            <a:endParaRPr lang="en-GB" dirty="0"/>
          </a:p>
          <a:p>
            <a:pPr lvl="1" indent="0">
              <a:buNone/>
            </a:pPr>
            <a:r>
              <a:rPr lang="en-GB" dirty="0"/>
              <a:t>Maybe June if all goes well…</a:t>
            </a:r>
            <a:endParaRPr lang="en-US" dirty="0"/>
          </a:p>
        </p:txBody>
      </p:sp>
      <p:sp>
        <p:nvSpPr>
          <p:cNvPr id="4" name="Slide Number Placeholder 3">
            <a:extLst>
              <a:ext uri="{FF2B5EF4-FFF2-40B4-BE49-F238E27FC236}">
                <a16:creationId xmlns:a16="http://schemas.microsoft.com/office/drawing/2014/main" id="{85D281AB-B26F-4F86-A336-E25641D19867}"/>
              </a:ext>
            </a:extLst>
          </p:cNvPr>
          <p:cNvSpPr>
            <a:spLocks noGrp="1"/>
          </p:cNvSpPr>
          <p:nvPr>
            <p:ph type="sldNum" sz="quarter" idx="12"/>
          </p:nvPr>
        </p:nvSpPr>
        <p:spPr/>
        <p:txBody>
          <a:bodyPr/>
          <a:lstStyle/>
          <a:p>
            <a:fld id="{0A4155CA-DB7C-4AB6-9FBB-75E984CB577C}" type="slidenum">
              <a:rPr lang="en-GB" smtClean="0"/>
              <a:pPr/>
              <a:t>28</a:t>
            </a:fld>
            <a:endParaRPr lang="en-GB" dirty="0"/>
          </a:p>
        </p:txBody>
      </p:sp>
    </p:spTree>
    <p:extLst>
      <p:ext uri="{BB962C8B-B14F-4D97-AF65-F5344CB8AC3E}">
        <p14:creationId xmlns:p14="http://schemas.microsoft.com/office/powerpoint/2010/main" val="4024635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1093-8C7C-4B13-8FE1-6AE397E82644}"/>
              </a:ext>
            </a:extLst>
          </p:cNvPr>
          <p:cNvSpPr>
            <a:spLocks noGrp="1"/>
          </p:cNvSpPr>
          <p:nvPr>
            <p:ph type="title"/>
          </p:nvPr>
        </p:nvSpPr>
        <p:spPr/>
        <p:txBody>
          <a:bodyPr>
            <a:normAutofit fontScale="90000"/>
          </a:bodyPr>
          <a:lstStyle/>
          <a:p>
            <a:r>
              <a:rPr lang="en-US" dirty="0"/>
              <a:t>Deep learning: VGG16 today (</a:t>
            </a:r>
            <a:r>
              <a:rPr lang="en-US" dirty="0" err="1"/>
              <a:t>Keras</a:t>
            </a:r>
            <a:r>
              <a:rPr lang="en-US" dirty="0"/>
              <a:t>/</a:t>
            </a:r>
            <a:r>
              <a:rPr lang="en-US" dirty="0" err="1"/>
              <a:t>PyTorch</a:t>
            </a:r>
            <a:r>
              <a:rPr lang="en-US" dirty="0"/>
              <a:t>/</a:t>
            </a:r>
            <a:r>
              <a:rPr lang="en-US" dirty="0" err="1"/>
              <a:t>etc</a:t>
            </a:r>
            <a:r>
              <a:rPr lang="en-US" dirty="0"/>
              <a:t>)</a:t>
            </a:r>
            <a:endParaRPr lang="en-GB" dirty="0"/>
          </a:p>
        </p:txBody>
      </p:sp>
      <p:sp>
        <p:nvSpPr>
          <p:cNvPr id="3" name="Rectangle 2">
            <a:extLst>
              <a:ext uri="{FF2B5EF4-FFF2-40B4-BE49-F238E27FC236}">
                <a16:creationId xmlns:a16="http://schemas.microsoft.com/office/drawing/2014/main" id="{40D1DCA3-DACF-45DB-961C-66279ACAB62C}"/>
              </a:ext>
            </a:extLst>
          </p:cNvPr>
          <p:cNvSpPr/>
          <p:nvPr/>
        </p:nvSpPr>
        <p:spPr>
          <a:xfrm>
            <a:off x="907471" y="800100"/>
            <a:ext cx="4429299" cy="54178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12441528-F4FF-4BEE-8037-7ACB23FBC571}"/>
              </a:ext>
            </a:extLst>
          </p:cNvPr>
          <p:cNvPicPr>
            <a:picLocks noChangeAspect="1"/>
          </p:cNvPicPr>
          <p:nvPr/>
        </p:nvPicPr>
        <p:blipFill>
          <a:blip r:embed="rId3"/>
          <a:stretch>
            <a:fillRect/>
          </a:stretch>
        </p:blipFill>
        <p:spPr>
          <a:xfrm>
            <a:off x="1042419" y="853441"/>
            <a:ext cx="4177552" cy="1927213"/>
          </a:xfrm>
          <a:prstGeom prst="rect">
            <a:avLst/>
          </a:prstGeom>
          <a:ln w="19050">
            <a:noFill/>
          </a:ln>
        </p:spPr>
      </p:pic>
      <p:pic>
        <p:nvPicPr>
          <p:cNvPr id="7" name="Picture 6">
            <a:extLst>
              <a:ext uri="{FF2B5EF4-FFF2-40B4-BE49-F238E27FC236}">
                <a16:creationId xmlns:a16="http://schemas.microsoft.com/office/drawing/2014/main" id="{A64051A9-A63D-444F-A533-F0DEEF791C68}"/>
              </a:ext>
            </a:extLst>
          </p:cNvPr>
          <p:cNvPicPr>
            <a:picLocks noChangeAspect="1"/>
          </p:cNvPicPr>
          <p:nvPr/>
        </p:nvPicPr>
        <p:blipFill>
          <a:blip r:embed="rId4"/>
          <a:stretch>
            <a:fillRect/>
          </a:stretch>
        </p:blipFill>
        <p:spPr>
          <a:xfrm>
            <a:off x="1042419" y="2851573"/>
            <a:ext cx="3218267" cy="3274908"/>
          </a:xfrm>
          <a:prstGeom prst="rect">
            <a:avLst/>
          </a:prstGeom>
          <a:ln w="19050">
            <a:noFill/>
          </a:ln>
        </p:spPr>
      </p:pic>
      <p:pic>
        <p:nvPicPr>
          <p:cNvPr id="11" name="Picture 10">
            <a:extLst>
              <a:ext uri="{FF2B5EF4-FFF2-40B4-BE49-F238E27FC236}">
                <a16:creationId xmlns:a16="http://schemas.microsoft.com/office/drawing/2014/main" id="{DBF4FBA2-37EF-4886-8228-D67EA54FA7AA}"/>
              </a:ext>
            </a:extLst>
          </p:cNvPr>
          <p:cNvPicPr>
            <a:picLocks noChangeAspect="1"/>
          </p:cNvPicPr>
          <p:nvPr/>
        </p:nvPicPr>
        <p:blipFill rotWithShape="1">
          <a:blip r:embed="rId5"/>
          <a:srcRect t="1" b="2293"/>
          <a:stretch/>
        </p:blipFill>
        <p:spPr>
          <a:xfrm>
            <a:off x="1042419" y="853441"/>
            <a:ext cx="4133073" cy="1906693"/>
          </a:xfrm>
          <a:prstGeom prst="rect">
            <a:avLst/>
          </a:prstGeom>
        </p:spPr>
      </p:pic>
      <p:pic>
        <p:nvPicPr>
          <p:cNvPr id="8" name="Picture 7">
            <a:extLst>
              <a:ext uri="{FF2B5EF4-FFF2-40B4-BE49-F238E27FC236}">
                <a16:creationId xmlns:a16="http://schemas.microsoft.com/office/drawing/2014/main" id="{9A1BCDCF-4D1E-4854-AEDC-170964A2CB4E}"/>
              </a:ext>
            </a:extLst>
          </p:cNvPr>
          <p:cNvPicPr>
            <a:picLocks noChangeAspect="1"/>
          </p:cNvPicPr>
          <p:nvPr/>
        </p:nvPicPr>
        <p:blipFill>
          <a:blip r:embed="rId6"/>
          <a:stretch>
            <a:fillRect/>
          </a:stretch>
        </p:blipFill>
        <p:spPr>
          <a:xfrm>
            <a:off x="6646024" y="35358"/>
            <a:ext cx="4890656" cy="6778278"/>
          </a:xfrm>
          <a:prstGeom prst="rect">
            <a:avLst/>
          </a:prstGeom>
          <a:ln w="12700">
            <a:solidFill>
              <a:schemeClr val="accent1">
                <a:lumMod val="75000"/>
              </a:schemeClr>
            </a:solidFill>
          </a:ln>
        </p:spPr>
      </p:pic>
      <p:sp>
        <p:nvSpPr>
          <p:cNvPr id="5" name="Slide Number Placeholder 4">
            <a:extLst>
              <a:ext uri="{FF2B5EF4-FFF2-40B4-BE49-F238E27FC236}">
                <a16:creationId xmlns:a16="http://schemas.microsoft.com/office/drawing/2014/main" id="{F54A9D21-799D-4C81-BAA0-8E26FA507D7F}"/>
              </a:ext>
            </a:extLst>
          </p:cNvPr>
          <p:cNvSpPr>
            <a:spLocks noGrp="1"/>
          </p:cNvSpPr>
          <p:nvPr>
            <p:ph type="sldNum" sz="quarter" idx="12"/>
          </p:nvPr>
        </p:nvSpPr>
        <p:spPr/>
        <p:txBody>
          <a:bodyPr/>
          <a:lstStyle/>
          <a:p>
            <a:fld id="{0A4155CA-DB7C-4AB6-9FBB-75E984CB577C}" type="slidenum">
              <a:rPr lang="en-GB" smtClean="0"/>
              <a:pPr/>
              <a:t>29</a:t>
            </a:fld>
            <a:endParaRPr lang="en-GB" dirty="0"/>
          </a:p>
        </p:txBody>
      </p:sp>
    </p:spTree>
    <p:extLst>
      <p:ext uri="{BB962C8B-B14F-4D97-AF65-F5344CB8AC3E}">
        <p14:creationId xmlns:p14="http://schemas.microsoft.com/office/powerpoint/2010/main" val="1668702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06140-834A-4AC5-BA1C-0B320020DFED}"/>
              </a:ext>
            </a:extLst>
          </p:cNvPr>
          <p:cNvSpPr>
            <a:spLocks noGrp="1"/>
          </p:cNvSpPr>
          <p:nvPr>
            <p:ph type="title"/>
          </p:nvPr>
        </p:nvSpPr>
        <p:spPr/>
        <p:txBody>
          <a:bodyPr>
            <a:normAutofit fontScale="90000"/>
          </a:bodyPr>
          <a:lstStyle/>
          <a:p>
            <a:r>
              <a:rPr lang="en-US" dirty="0"/>
              <a:t>AI programming tools, a brief history</a:t>
            </a:r>
            <a:endParaRPr lang="en-GB" dirty="0"/>
          </a:p>
        </p:txBody>
      </p:sp>
      <p:sp>
        <p:nvSpPr>
          <p:cNvPr id="4" name="Slide Number Placeholder 3">
            <a:extLst>
              <a:ext uri="{FF2B5EF4-FFF2-40B4-BE49-F238E27FC236}">
                <a16:creationId xmlns:a16="http://schemas.microsoft.com/office/drawing/2014/main" id="{4114BBC5-4084-48B2-9EAD-CD22A30261DD}"/>
              </a:ext>
            </a:extLst>
          </p:cNvPr>
          <p:cNvSpPr>
            <a:spLocks noGrp="1"/>
          </p:cNvSpPr>
          <p:nvPr>
            <p:ph type="sldNum" sz="quarter" idx="12"/>
          </p:nvPr>
        </p:nvSpPr>
        <p:spPr/>
        <p:txBody>
          <a:bodyPr/>
          <a:lstStyle/>
          <a:p>
            <a:fld id="{0A4155CA-DB7C-4AB6-9FBB-75E984CB577C}" type="slidenum">
              <a:rPr lang="en-GB" smtClean="0"/>
              <a:pPr/>
              <a:t>3</a:t>
            </a:fld>
            <a:endParaRPr lang="en-GB" dirty="0"/>
          </a:p>
        </p:txBody>
      </p:sp>
      <p:graphicFrame>
        <p:nvGraphicFramePr>
          <p:cNvPr id="10" name="Table 9">
            <a:extLst>
              <a:ext uri="{FF2B5EF4-FFF2-40B4-BE49-F238E27FC236}">
                <a16:creationId xmlns:a16="http://schemas.microsoft.com/office/drawing/2014/main" id="{1E097972-CE35-4859-B985-27842EC943EB}"/>
              </a:ext>
            </a:extLst>
          </p:cNvPr>
          <p:cNvGraphicFramePr>
            <a:graphicFrameLocks noGrp="1"/>
          </p:cNvGraphicFramePr>
          <p:nvPr>
            <p:extLst>
              <p:ext uri="{D42A27DB-BD31-4B8C-83A1-F6EECF244321}">
                <p14:modId xmlns:p14="http://schemas.microsoft.com/office/powerpoint/2010/main" val="666379276"/>
              </p:ext>
            </p:extLst>
          </p:nvPr>
        </p:nvGraphicFramePr>
        <p:xfrm>
          <a:off x="837110" y="1510650"/>
          <a:ext cx="10247886" cy="4320475"/>
        </p:xfrm>
        <a:graphic>
          <a:graphicData uri="http://schemas.openxmlformats.org/drawingml/2006/table">
            <a:tbl>
              <a:tblPr firstRow="1" bandRow="1">
                <a:tableStyleId>{5C22544A-7EE6-4342-B048-85BDC9FD1C3A}</a:tableStyleId>
              </a:tblPr>
              <a:tblGrid>
                <a:gridCol w="2943906">
                  <a:extLst>
                    <a:ext uri="{9D8B030D-6E8A-4147-A177-3AD203B41FA5}">
                      <a16:colId xmlns:a16="http://schemas.microsoft.com/office/drawing/2014/main" val="3950568893"/>
                    </a:ext>
                  </a:extLst>
                </a:gridCol>
                <a:gridCol w="3888018">
                  <a:extLst>
                    <a:ext uri="{9D8B030D-6E8A-4147-A177-3AD203B41FA5}">
                      <a16:colId xmlns:a16="http://schemas.microsoft.com/office/drawing/2014/main" val="3214983066"/>
                    </a:ext>
                  </a:extLst>
                </a:gridCol>
                <a:gridCol w="3415962">
                  <a:extLst>
                    <a:ext uri="{9D8B030D-6E8A-4147-A177-3AD203B41FA5}">
                      <a16:colId xmlns:a16="http://schemas.microsoft.com/office/drawing/2014/main" val="1126029345"/>
                    </a:ext>
                  </a:extLst>
                </a:gridCol>
              </a:tblGrid>
              <a:tr h="530966">
                <a:tc>
                  <a:txBody>
                    <a:bodyPr/>
                    <a:lstStyle/>
                    <a:p>
                      <a:r>
                        <a:rPr lang="en-US" dirty="0"/>
                        <a:t>Gen 1: 1995-2012</a:t>
                      </a:r>
                      <a:endParaRPr lang="en-GB" dirty="0"/>
                    </a:p>
                  </a:txBody>
                  <a:tcPr/>
                </a:tc>
                <a:tc>
                  <a:txBody>
                    <a:bodyPr/>
                    <a:lstStyle/>
                    <a:p>
                      <a:r>
                        <a:rPr lang="en-US" dirty="0"/>
                        <a:t>Gen 2: 2007-2018</a:t>
                      </a:r>
                      <a:endParaRPr lang="en-GB" dirty="0"/>
                    </a:p>
                  </a:txBody>
                  <a:tcPr/>
                </a:tc>
                <a:tc>
                  <a:txBody>
                    <a:bodyPr/>
                    <a:lstStyle/>
                    <a:p>
                      <a:r>
                        <a:rPr lang="en-US" dirty="0"/>
                        <a:t>Gen 3: 2018</a:t>
                      </a:r>
                      <a:endParaRPr lang="en-GB" dirty="0"/>
                    </a:p>
                  </a:txBody>
                  <a:tcPr/>
                </a:tc>
                <a:extLst>
                  <a:ext uri="{0D108BD9-81ED-4DB2-BD59-A6C34878D82A}">
                    <a16:rowId xmlns:a16="http://schemas.microsoft.com/office/drawing/2014/main" val="220068586"/>
                  </a:ext>
                </a:extLst>
              </a:tr>
              <a:tr h="1702001">
                <a:tc>
                  <a:txBody>
                    <a:bodyPr/>
                    <a:lstStyle/>
                    <a:p>
                      <a:r>
                        <a:rPr lang="en-US" dirty="0"/>
                        <a:t>Custom code</a:t>
                      </a:r>
                      <a:r>
                        <a:rPr lang="en-GB" dirty="0"/>
                        <a:t> handwritten for convolution, “backprop”, everything…</a:t>
                      </a:r>
                      <a:endParaRPr lang="en-US" dirty="0"/>
                    </a:p>
                  </a:txBody>
                  <a:tcPr/>
                </a:tc>
                <a:tc>
                  <a:txBody>
                    <a:bodyPr/>
                    <a:lstStyle/>
                    <a:p>
                      <a:r>
                        <a:rPr lang="en-US" dirty="0"/>
                        <a:t>Computation graphs with automatic </a:t>
                      </a:r>
                      <a:br>
                        <a:rPr lang="en-US" dirty="0"/>
                      </a:br>
                      <a:r>
                        <a:rPr lang="en-US" dirty="0"/>
                        <a:t>gradient computation and </a:t>
                      </a:r>
                      <a:br>
                        <a:rPr lang="en-US" dirty="0"/>
                      </a:br>
                      <a:r>
                        <a:rPr lang="en-GB" dirty="0"/>
                        <a:t>GPU acceleration</a:t>
                      </a:r>
                      <a:endParaRPr lang="en-US" dirty="0"/>
                    </a:p>
                  </a:txBody>
                  <a:tcPr/>
                </a:tc>
                <a:tc>
                  <a:txBody>
                    <a:bodyPr/>
                    <a:lstStyle/>
                    <a:p>
                      <a:r>
                        <a:rPr lang="en-US" dirty="0"/>
                        <a:t>“It’s just code”</a:t>
                      </a:r>
                      <a:br>
                        <a:rPr lang="en-US" dirty="0"/>
                      </a:br>
                      <a:endParaRPr lang="en-GB" dirty="0"/>
                    </a:p>
                  </a:txBody>
                  <a:tcPr/>
                </a:tc>
                <a:extLst>
                  <a:ext uri="{0D108BD9-81ED-4DB2-BD59-A6C34878D82A}">
                    <a16:rowId xmlns:a16="http://schemas.microsoft.com/office/drawing/2014/main" val="3976356993"/>
                  </a:ext>
                </a:extLst>
              </a:tr>
              <a:tr h="916462">
                <a:tc>
                  <a:txBody>
                    <a:bodyPr/>
                    <a:lstStyle/>
                    <a:p>
                      <a:r>
                        <a:rPr lang="en-US" dirty="0"/>
                        <a:t>MATLAB/C++/CUDA</a:t>
                      </a:r>
                      <a:endParaRPr lang="en-GB" dirty="0"/>
                    </a:p>
                  </a:txBody>
                  <a:tcPr/>
                </a:tc>
                <a:tc>
                  <a:txBody>
                    <a:bodyPr/>
                    <a:lstStyle/>
                    <a:p>
                      <a:r>
                        <a:rPr lang="en-US" dirty="0"/>
                        <a:t>Theano/TensorFlow/</a:t>
                      </a:r>
                      <a:r>
                        <a:rPr lang="en-US" dirty="0" err="1"/>
                        <a:t>PyTorch</a:t>
                      </a:r>
                      <a:endParaRPr lang="en-GB" dirty="0"/>
                    </a:p>
                  </a:txBody>
                  <a:tcPr/>
                </a:tc>
                <a:tc>
                  <a:txBody>
                    <a:bodyPr/>
                    <a:lstStyle/>
                    <a:p>
                      <a:r>
                        <a:rPr lang="en-US" dirty="0"/>
                        <a:t>Julia/F#/...</a:t>
                      </a:r>
                      <a:endParaRPr lang="en-GB" dirty="0"/>
                    </a:p>
                  </a:txBody>
                  <a:tcPr/>
                </a:tc>
                <a:extLst>
                  <a:ext uri="{0D108BD9-81ED-4DB2-BD59-A6C34878D82A}">
                    <a16:rowId xmlns:a16="http://schemas.microsoft.com/office/drawing/2014/main" val="138696136"/>
                  </a:ext>
                </a:extLst>
              </a:tr>
              <a:tr h="530966">
                <a:tc>
                  <a:txBody>
                    <a:bodyPr/>
                    <a:lstStyle/>
                    <a:p>
                      <a:r>
                        <a:rPr lang="en-US" dirty="0"/>
                        <a:t>Changed the world</a:t>
                      </a:r>
                      <a:endParaRPr lang="en-GB" dirty="0"/>
                    </a:p>
                  </a:txBody>
                  <a:tcPr/>
                </a:tc>
                <a:tc>
                  <a:txBody>
                    <a:bodyPr/>
                    <a:lstStyle/>
                    <a:p>
                      <a:r>
                        <a:rPr lang="en-US" dirty="0"/>
                        <a:t>Changed the world again</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Changed the world back</a:t>
                      </a:r>
                      <a:endParaRPr lang="en-GB" dirty="0"/>
                    </a:p>
                  </a:txBody>
                  <a:tcPr/>
                </a:tc>
                <a:extLst>
                  <a:ext uri="{0D108BD9-81ED-4DB2-BD59-A6C34878D82A}">
                    <a16:rowId xmlns:a16="http://schemas.microsoft.com/office/drawing/2014/main" val="2284070987"/>
                  </a:ext>
                </a:extLst>
              </a:tr>
              <a:tr h="530966">
                <a:tc>
                  <a:txBody>
                    <a:bodyPr/>
                    <a:lstStyle/>
                    <a:p>
                      <a:r>
                        <a:rPr lang="en-US" dirty="0"/>
                        <a:t>But only for ninjas</a:t>
                      </a:r>
                      <a:endParaRPr lang="en-GB" dirty="0"/>
                    </a:p>
                  </a:txBody>
                  <a:tcPr/>
                </a:tc>
                <a:tc>
                  <a:txBody>
                    <a:bodyPr/>
                    <a:lstStyle/>
                    <a:p>
                      <a:r>
                        <a:rPr lang="en-US" dirty="0"/>
                        <a:t>Good for ninjas, not bad for PhDs</a:t>
                      </a:r>
                      <a:endParaRPr lang="en-GB" dirty="0"/>
                    </a:p>
                  </a:txBody>
                  <a:tcPr/>
                </a:tc>
                <a:tc>
                  <a:txBody>
                    <a:bodyPr/>
                    <a:lstStyle/>
                    <a:p>
                      <a:r>
                        <a:rPr lang="en-US" dirty="0"/>
                        <a:t>Great for ninjas, good for everyone</a:t>
                      </a:r>
                      <a:endParaRPr lang="en-GB" dirty="0"/>
                    </a:p>
                  </a:txBody>
                  <a:tcPr/>
                </a:tc>
                <a:extLst>
                  <a:ext uri="{0D108BD9-81ED-4DB2-BD59-A6C34878D82A}">
                    <a16:rowId xmlns:a16="http://schemas.microsoft.com/office/drawing/2014/main" val="1975955051"/>
                  </a:ext>
                </a:extLst>
              </a:tr>
            </a:tbl>
          </a:graphicData>
        </a:graphic>
      </p:graphicFrame>
    </p:spTree>
    <p:extLst>
      <p:ext uri="{BB962C8B-B14F-4D97-AF65-F5344CB8AC3E}">
        <p14:creationId xmlns:p14="http://schemas.microsoft.com/office/powerpoint/2010/main" val="4219506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91093-8C7C-4B13-8FE1-6AE397E82644}"/>
              </a:ext>
            </a:extLst>
          </p:cNvPr>
          <p:cNvSpPr>
            <a:spLocks noGrp="1"/>
          </p:cNvSpPr>
          <p:nvPr>
            <p:ph type="title"/>
          </p:nvPr>
        </p:nvSpPr>
        <p:spPr/>
        <p:txBody>
          <a:bodyPr>
            <a:normAutofit fontScale="90000"/>
          </a:bodyPr>
          <a:lstStyle/>
          <a:p>
            <a:r>
              <a:rPr lang="en-US" dirty="0"/>
              <a:t>Deep learning: VGG16 for geeks</a:t>
            </a:r>
            <a:endParaRPr lang="en-GB" dirty="0"/>
          </a:p>
        </p:txBody>
      </p:sp>
      <p:sp>
        <p:nvSpPr>
          <p:cNvPr id="3" name="Rectangle 2">
            <a:extLst>
              <a:ext uri="{FF2B5EF4-FFF2-40B4-BE49-F238E27FC236}">
                <a16:creationId xmlns:a16="http://schemas.microsoft.com/office/drawing/2014/main" id="{40D1DCA3-DACF-45DB-961C-66279ACAB62C}"/>
              </a:ext>
            </a:extLst>
          </p:cNvPr>
          <p:cNvSpPr/>
          <p:nvPr/>
        </p:nvSpPr>
        <p:spPr>
          <a:xfrm>
            <a:off x="907471" y="800100"/>
            <a:ext cx="4429299" cy="541782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12441528-F4FF-4BEE-8037-7ACB23FBC571}"/>
              </a:ext>
            </a:extLst>
          </p:cNvPr>
          <p:cNvPicPr>
            <a:picLocks noChangeAspect="1"/>
          </p:cNvPicPr>
          <p:nvPr/>
        </p:nvPicPr>
        <p:blipFill>
          <a:blip r:embed="rId3"/>
          <a:stretch>
            <a:fillRect/>
          </a:stretch>
        </p:blipFill>
        <p:spPr>
          <a:xfrm>
            <a:off x="1042419" y="853441"/>
            <a:ext cx="4177552" cy="1927213"/>
          </a:xfrm>
          <a:prstGeom prst="rect">
            <a:avLst/>
          </a:prstGeom>
          <a:ln w="19050">
            <a:noFill/>
          </a:ln>
        </p:spPr>
      </p:pic>
      <p:pic>
        <p:nvPicPr>
          <p:cNvPr id="7" name="Picture 6">
            <a:extLst>
              <a:ext uri="{FF2B5EF4-FFF2-40B4-BE49-F238E27FC236}">
                <a16:creationId xmlns:a16="http://schemas.microsoft.com/office/drawing/2014/main" id="{A64051A9-A63D-444F-A533-F0DEEF791C68}"/>
              </a:ext>
            </a:extLst>
          </p:cNvPr>
          <p:cNvPicPr>
            <a:picLocks noChangeAspect="1"/>
          </p:cNvPicPr>
          <p:nvPr/>
        </p:nvPicPr>
        <p:blipFill>
          <a:blip r:embed="rId4"/>
          <a:stretch>
            <a:fillRect/>
          </a:stretch>
        </p:blipFill>
        <p:spPr>
          <a:xfrm>
            <a:off x="1042419" y="2851573"/>
            <a:ext cx="3218267" cy="3274908"/>
          </a:xfrm>
          <a:prstGeom prst="rect">
            <a:avLst/>
          </a:prstGeom>
          <a:ln w="19050">
            <a:noFill/>
          </a:ln>
        </p:spPr>
      </p:pic>
      <p:pic>
        <p:nvPicPr>
          <p:cNvPr id="11" name="Picture 10">
            <a:extLst>
              <a:ext uri="{FF2B5EF4-FFF2-40B4-BE49-F238E27FC236}">
                <a16:creationId xmlns:a16="http://schemas.microsoft.com/office/drawing/2014/main" id="{DBF4FBA2-37EF-4886-8228-D67EA54FA7AA}"/>
              </a:ext>
            </a:extLst>
          </p:cNvPr>
          <p:cNvPicPr>
            <a:picLocks noChangeAspect="1"/>
          </p:cNvPicPr>
          <p:nvPr/>
        </p:nvPicPr>
        <p:blipFill rotWithShape="1">
          <a:blip r:embed="rId5"/>
          <a:srcRect t="1" b="2293"/>
          <a:stretch/>
        </p:blipFill>
        <p:spPr>
          <a:xfrm>
            <a:off x="1042419" y="853441"/>
            <a:ext cx="4133073" cy="1906693"/>
          </a:xfrm>
          <a:prstGeom prst="rect">
            <a:avLst/>
          </a:prstGeom>
        </p:spPr>
      </p:pic>
      <p:pic>
        <p:nvPicPr>
          <p:cNvPr id="4" name="Picture 3">
            <a:extLst>
              <a:ext uri="{FF2B5EF4-FFF2-40B4-BE49-F238E27FC236}">
                <a16:creationId xmlns:a16="http://schemas.microsoft.com/office/drawing/2014/main" id="{125898D6-D63D-4353-A349-757FC97CECAF}"/>
              </a:ext>
            </a:extLst>
          </p:cNvPr>
          <p:cNvPicPr>
            <a:picLocks noChangeAspect="1"/>
          </p:cNvPicPr>
          <p:nvPr/>
        </p:nvPicPr>
        <p:blipFill>
          <a:blip r:embed="rId6"/>
          <a:stretch>
            <a:fillRect/>
          </a:stretch>
        </p:blipFill>
        <p:spPr>
          <a:xfrm>
            <a:off x="7144792" y="368754"/>
            <a:ext cx="4420217" cy="5849166"/>
          </a:xfrm>
          <a:prstGeom prst="rect">
            <a:avLst/>
          </a:prstGeom>
          <a:ln w="12700">
            <a:solidFill>
              <a:schemeClr val="accent1">
                <a:lumMod val="75000"/>
              </a:schemeClr>
            </a:solidFill>
          </a:ln>
        </p:spPr>
      </p:pic>
      <p:sp>
        <p:nvSpPr>
          <p:cNvPr id="8" name="Slide Number Placeholder 7">
            <a:extLst>
              <a:ext uri="{FF2B5EF4-FFF2-40B4-BE49-F238E27FC236}">
                <a16:creationId xmlns:a16="http://schemas.microsoft.com/office/drawing/2014/main" id="{26090D76-B8CD-4517-B8C3-74AD195279FF}"/>
              </a:ext>
            </a:extLst>
          </p:cNvPr>
          <p:cNvSpPr>
            <a:spLocks noGrp="1"/>
          </p:cNvSpPr>
          <p:nvPr>
            <p:ph type="sldNum" sz="quarter" idx="12"/>
          </p:nvPr>
        </p:nvSpPr>
        <p:spPr/>
        <p:txBody>
          <a:bodyPr/>
          <a:lstStyle/>
          <a:p>
            <a:fld id="{0A4155CA-DB7C-4AB6-9FBB-75E984CB577C}" type="slidenum">
              <a:rPr lang="en-GB" smtClean="0"/>
              <a:pPr/>
              <a:t>30</a:t>
            </a:fld>
            <a:endParaRPr lang="en-GB" dirty="0"/>
          </a:p>
        </p:txBody>
      </p:sp>
    </p:spTree>
    <p:extLst>
      <p:ext uri="{BB962C8B-B14F-4D97-AF65-F5344CB8AC3E}">
        <p14:creationId xmlns:p14="http://schemas.microsoft.com/office/powerpoint/2010/main" val="167808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C67CA-76D2-466B-B425-4E5E39A3B591}"/>
              </a:ext>
            </a:extLst>
          </p:cNvPr>
          <p:cNvSpPr>
            <a:spLocks noGrp="1"/>
          </p:cNvSpPr>
          <p:nvPr>
            <p:ph type="title"/>
          </p:nvPr>
        </p:nvSpPr>
        <p:spPr/>
        <p:txBody>
          <a:bodyPr>
            <a:normAutofit fontScale="90000"/>
          </a:bodyPr>
          <a:lstStyle/>
          <a:p>
            <a:r>
              <a:rPr lang="en-US" dirty="0"/>
              <a:t>Example: GMM (Gaussian Mixture Model)</a:t>
            </a:r>
            <a:endParaRPr lang="en-GB" dirty="0"/>
          </a:p>
        </p:txBody>
      </p:sp>
      <p:pic>
        <p:nvPicPr>
          <p:cNvPr id="9" name="Picture 8">
            <a:extLst>
              <a:ext uri="{FF2B5EF4-FFF2-40B4-BE49-F238E27FC236}">
                <a16:creationId xmlns:a16="http://schemas.microsoft.com/office/drawing/2014/main" id="{582F32A4-444A-4438-9668-ED99D84D623D}"/>
              </a:ext>
            </a:extLst>
          </p:cNvPr>
          <p:cNvPicPr>
            <a:picLocks noChangeAspect="1"/>
          </p:cNvPicPr>
          <p:nvPr/>
        </p:nvPicPr>
        <p:blipFill>
          <a:blip r:embed="rId2"/>
          <a:stretch>
            <a:fillRect/>
          </a:stretch>
        </p:blipFill>
        <p:spPr>
          <a:xfrm>
            <a:off x="374589" y="822961"/>
            <a:ext cx="7867527" cy="4986778"/>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65EC8697-1A3E-4B65-B738-C5EC97B6DEF8}"/>
              </a:ext>
            </a:extLst>
          </p:cNvPr>
          <p:cNvSpPr>
            <a:spLocks noGrp="1"/>
          </p:cNvSpPr>
          <p:nvPr>
            <p:ph type="sldNum" sz="quarter" idx="12"/>
          </p:nvPr>
        </p:nvSpPr>
        <p:spPr/>
        <p:txBody>
          <a:bodyPr/>
          <a:lstStyle/>
          <a:p>
            <a:fld id="{0A4155CA-DB7C-4AB6-9FBB-75E984CB577C}" type="slidenum">
              <a:rPr lang="en-GB" smtClean="0"/>
              <a:pPr/>
              <a:t>31</a:t>
            </a:fld>
            <a:endParaRPr lang="en-GB" dirty="0"/>
          </a:p>
        </p:txBody>
      </p:sp>
    </p:spTree>
    <p:extLst>
      <p:ext uri="{BB962C8B-B14F-4D97-AF65-F5344CB8AC3E}">
        <p14:creationId xmlns:p14="http://schemas.microsoft.com/office/powerpoint/2010/main" val="2636524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C67CA-76D2-466B-B425-4E5E39A3B591}"/>
              </a:ext>
            </a:extLst>
          </p:cNvPr>
          <p:cNvSpPr>
            <a:spLocks noGrp="1"/>
          </p:cNvSpPr>
          <p:nvPr>
            <p:ph type="title"/>
          </p:nvPr>
        </p:nvSpPr>
        <p:spPr/>
        <p:txBody>
          <a:bodyPr>
            <a:normAutofit fontScale="90000"/>
          </a:bodyPr>
          <a:lstStyle/>
          <a:p>
            <a:r>
              <a:rPr lang="en-US" dirty="0"/>
              <a:t>Example: GMM (Gaussian Mixture Model)</a:t>
            </a:r>
            <a:endParaRPr lang="en-GB" dirty="0"/>
          </a:p>
        </p:txBody>
      </p:sp>
      <p:pic>
        <p:nvPicPr>
          <p:cNvPr id="7" name="Picture 6">
            <a:extLst>
              <a:ext uri="{FF2B5EF4-FFF2-40B4-BE49-F238E27FC236}">
                <a16:creationId xmlns:a16="http://schemas.microsoft.com/office/drawing/2014/main" id="{E6908540-58A7-4F34-9D2C-311CEA1B8DBD}"/>
              </a:ext>
            </a:extLst>
          </p:cNvPr>
          <p:cNvPicPr>
            <a:picLocks noChangeAspect="1"/>
          </p:cNvPicPr>
          <p:nvPr/>
        </p:nvPicPr>
        <p:blipFill>
          <a:blip r:embed="rId2"/>
          <a:stretch>
            <a:fillRect/>
          </a:stretch>
        </p:blipFill>
        <p:spPr>
          <a:xfrm>
            <a:off x="374589" y="822961"/>
            <a:ext cx="7867527" cy="4986778"/>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B39744F0-FB1B-45F3-8249-0AAEFC912A1E}"/>
              </a:ext>
            </a:extLst>
          </p:cNvPr>
          <p:cNvSpPr/>
          <p:nvPr/>
        </p:nvSpPr>
        <p:spPr>
          <a:xfrm>
            <a:off x="2270760" y="4076700"/>
            <a:ext cx="1051560" cy="297180"/>
          </a:xfrm>
          <a:prstGeom prst="rect">
            <a:avLst/>
          </a:prstGeom>
          <a:solidFill>
            <a:srgbClr val="FFFF00">
              <a:alpha val="27059"/>
            </a:srgb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A548906D-AAB4-4835-9085-A3791A2BC345}"/>
              </a:ext>
            </a:extLst>
          </p:cNvPr>
          <p:cNvCxnSpPr/>
          <p:nvPr/>
        </p:nvCxnSpPr>
        <p:spPr>
          <a:xfrm flipV="1">
            <a:off x="2270760" y="2394417"/>
            <a:ext cx="1257632" cy="168228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5B05354-CF46-45A0-88D7-8DEBD726B642}"/>
              </a:ext>
            </a:extLst>
          </p:cNvPr>
          <p:cNvCxnSpPr>
            <a:cxnSpLocks/>
          </p:cNvCxnSpPr>
          <p:nvPr/>
        </p:nvCxnSpPr>
        <p:spPr>
          <a:xfrm>
            <a:off x="2270760" y="4373880"/>
            <a:ext cx="1257632" cy="112575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9CF6DA-EDB6-4CCB-8FA4-CDA560AA4EE9}"/>
              </a:ext>
            </a:extLst>
          </p:cNvPr>
          <p:cNvCxnSpPr>
            <a:cxnSpLocks/>
          </p:cNvCxnSpPr>
          <p:nvPr/>
        </p:nvCxnSpPr>
        <p:spPr>
          <a:xfrm flipV="1">
            <a:off x="3322320" y="2408118"/>
            <a:ext cx="7444741" cy="166858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07D737D-9A32-4780-B2CD-B3CB5A4FF780}"/>
              </a:ext>
            </a:extLst>
          </p:cNvPr>
          <p:cNvCxnSpPr>
            <a:cxnSpLocks/>
          </p:cNvCxnSpPr>
          <p:nvPr/>
        </p:nvCxnSpPr>
        <p:spPr>
          <a:xfrm>
            <a:off x="3322320" y="4373880"/>
            <a:ext cx="7444741" cy="1125753"/>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9C02D0E-1F5E-4DB6-8180-955EE558C6BD}"/>
              </a:ext>
            </a:extLst>
          </p:cNvPr>
          <p:cNvPicPr>
            <a:picLocks noChangeAspect="1"/>
          </p:cNvPicPr>
          <p:nvPr/>
        </p:nvPicPr>
        <p:blipFill>
          <a:blip r:embed="rId3"/>
          <a:stretch>
            <a:fillRect/>
          </a:stretch>
        </p:blipFill>
        <p:spPr>
          <a:xfrm>
            <a:off x="3528393" y="2408118"/>
            <a:ext cx="7238668" cy="3091515"/>
          </a:xfrm>
          <a:prstGeom prst="rect">
            <a:avLst/>
          </a:prstGeom>
          <a:ln w="12700">
            <a:solidFill>
              <a:schemeClr val="accent1">
                <a:lumMod val="75000"/>
              </a:schemeClr>
            </a:solidFill>
          </a:ln>
          <a:effectLst>
            <a:outerShdw blurRad="292100" dist="139700" dir="2700000" algn="tl" rotWithShape="0">
              <a:srgbClr val="333333">
                <a:alpha val="65000"/>
              </a:srgbClr>
            </a:outerShdw>
          </a:effectLst>
        </p:spPr>
      </p:pic>
      <p:sp>
        <p:nvSpPr>
          <p:cNvPr id="11" name="Slide Number Placeholder 10">
            <a:extLst>
              <a:ext uri="{FF2B5EF4-FFF2-40B4-BE49-F238E27FC236}">
                <a16:creationId xmlns:a16="http://schemas.microsoft.com/office/drawing/2014/main" id="{6B39EE20-02B7-4F66-9483-89A4A49EB48A}"/>
              </a:ext>
            </a:extLst>
          </p:cNvPr>
          <p:cNvSpPr>
            <a:spLocks noGrp="1"/>
          </p:cNvSpPr>
          <p:nvPr>
            <p:ph type="sldNum" sz="quarter" idx="12"/>
          </p:nvPr>
        </p:nvSpPr>
        <p:spPr/>
        <p:txBody>
          <a:bodyPr/>
          <a:lstStyle/>
          <a:p>
            <a:fld id="{0A4155CA-DB7C-4AB6-9FBB-75E984CB577C}" type="slidenum">
              <a:rPr lang="en-GB" smtClean="0"/>
              <a:pPr/>
              <a:t>32</a:t>
            </a:fld>
            <a:endParaRPr lang="en-GB" dirty="0"/>
          </a:p>
        </p:txBody>
      </p:sp>
    </p:spTree>
    <p:extLst>
      <p:ext uri="{BB962C8B-B14F-4D97-AF65-F5344CB8AC3E}">
        <p14:creationId xmlns:p14="http://schemas.microsoft.com/office/powerpoint/2010/main" val="2790720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1F943F-9772-4641-BC25-5E0EDCCCEC50}"/>
              </a:ext>
            </a:extLst>
          </p:cNvPr>
          <p:cNvPicPr>
            <a:picLocks noChangeAspect="1"/>
          </p:cNvPicPr>
          <p:nvPr/>
        </p:nvPicPr>
        <p:blipFill>
          <a:blip r:embed="rId2"/>
          <a:stretch>
            <a:fillRect/>
          </a:stretch>
        </p:blipFill>
        <p:spPr>
          <a:xfrm>
            <a:off x="194446" y="75385"/>
            <a:ext cx="6428866" cy="5957115"/>
          </a:xfrm>
          <a:prstGeom prst="rect">
            <a:avLst/>
          </a:prstGeom>
        </p:spPr>
      </p:pic>
    </p:spTree>
    <p:extLst>
      <p:ext uri="{BB962C8B-B14F-4D97-AF65-F5344CB8AC3E}">
        <p14:creationId xmlns:p14="http://schemas.microsoft.com/office/powerpoint/2010/main" val="2673439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E1394-4FF0-43B3-932B-8AAA5D272304}"/>
              </a:ext>
            </a:extLst>
          </p:cNvPr>
          <p:cNvPicPr>
            <a:picLocks noChangeAspect="1"/>
          </p:cNvPicPr>
          <p:nvPr/>
        </p:nvPicPr>
        <p:blipFill>
          <a:blip r:embed="rId2"/>
          <a:stretch>
            <a:fillRect/>
          </a:stretch>
        </p:blipFill>
        <p:spPr>
          <a:xfrm>
            <a:off x="0" y="348379"/>
            <a:ext cx="12157227" cy="5587068"/>
          </a:xfrm>
          <a:prstGeom prst="rect">
            <a:avLst/>
          </a:prstGeom>
        </p:spPr>
      </p:pic>
    </p:spTree>
    <p:extLst>
      <p:ext uri="{BB962C8B-B14F-4D97-AF65-F5344CB8AC3E}">
        <p14:creationId xmlns:p14="http://schemas.microsoft.com/office/powerpoint/2010/main" val="4081171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E1394-4FF0-43B3-932B-8AAA5D272304}"/>
              </a:ext>
            </a:extLst>
          </p:cNvPr>
          <p:cNvPicPr>
            <a:picLocks noChangeAspect="1"/>
          </p:cNvPicPr>
          <p:nvPr/>
        </p:nvPicPr>
        <p:blipFill>
          <a:blip r:embed="rId2"/>
          <a:stretch>
            <a:fillRect/>
          </a:stretch>
        </p:blipFill>
        <p:spPr>
          <a:xfrm>
            <a:off x="0" y="348379"/>
            <a:ext cx="12157227" cy="5587068"/>
          </a:xfrm>
          <a:prstGeom prst="rect">
            <a:avLst/>
          </a:prstGeom>
        </p:spPr>
      </p:pic>
      <p:pic>
        <p:nvPicPr>
          <p:cNvPr id="3" name="Picture 2">
            <a:extLst>
              <a:ext uri="{FF2B5EF4-FFF2-40B4-BE49-F238E27FC236}">
                <a16:creationId xmlns:a16="http://schemas.microsoft.com/office/drawing/2014/main" id="{5BD7AD7A-24FB-45AF-8B4B-912454ABBDF8}"/>
              </a:ext>
            </a:extLst>
          </p:cNvPr>
          <p:cNvPicPr>
            <a:picLocks noChangeAspect="1"/>
          </p:cNvPicPr>
          <p:nvPr/>
        </p:nvPicPr>
        <p:blipFill>
          <a:blip r:embed="rId3"/>
          <a:stretch>
            <a:fillRect/>
          </a:stretch>
        </p:blipFill>
        <p:spPr>
          <a:xfrm>
            <a:off x="5159924" y="0"/>
            <a:ext cx="6624361" cy="6858000"/>
          </a:xfrm>
          <a:prstGeom prst="rect">
            <a:avLst/>
          </a:prstGeom>
        </p:spPr>
      </p:pic>
    </p:spTree>
    <p:extLst>
      <p:ext uri="{BB962C8B-B14F-4D97-AF65-F5344CB8AC3E}">
        <p14:creationId xmlns:p14="http://schemas.microsoft.com/office/powerpoint/2010/main" val="2110638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E1394-4FF0-43B3-932B-8AAA5D272304}"/>
              </a:ext>
            </a:extLst>
          </p:cNvPr>
          <p:cNvPicPr>
            <a:picLocks noChangeAspect="1"/>
          </p:cNvPicPr>
          <p:nvPr/>
        </p:nvPicPr>
        <p:blipFill>
          <a:blip r:embed="rId2"/>
          <a:stretch>
            <a:fillRect/>
          </a:stretch>
        </p:blipFill>
        <p:spPr>
          <a:xfrm>
            <a:off x="0" y="348379"/>
            <a:ext cx="12157227" cy="5587068"/>
          </a:xfrm>
          <a:prstGeom prst="rect">
            <a:avLst/>
          </a:prstGeom>
        </p:spPr>
      </p:pic>
      <p:pic>
        <p:nvPicPr>
          <p:cNvPr id="3" name="Picture 2">
            <a:extLst>
              <a:ext uri="{FF2B5EF4-FFF2-40B4-BE49-F238E27FC236}">
                <a16:creationId xmlns:a16="http://schemas.microsoft.com/office/drawing/2014/main" id="{5BD7AD7A-24FB-45AF-8B4B-912454ABBDF8}"/>
              </a:ext>
            </a:extLst>
          </p:cNvPr>
          <p:cNvPicPr>
            <a:picLocks noChangeAspect="1"/>
          </p:cNvPicPr>
          <p:nvPr/>
        </p:nvPicPr>
        <p:blipFill>
          <a:blip r:embed="rId3"/>
          <a:stretch>
            <a:fillRect/>
          </a:stretch>
        </p:blipFill>
        <p:spPr>
          <a:xfrm>
            <a:off x="5159924" y="0"/>
            <a:ext cx="6624361" cy="6858000"/>
          </a:xfrm>
          <a:prstGeom prst="rect">
            <a:avLst/>
          </a:prstGeom>
        </p:spPr>
      </p:pic>
      <p:pic>
        <p:nvPicPr>
          <p:cNvPr id="2" name="Picture 1">
            <a:extLst>
              <a:ext uri="{FF2B5EF4-FFF2-40B4-BE49-F238E27FC236}">
                <a16:creationId xmlns:a16="http://schemas.microsoft.com/office/drawing/2014/main" id="{250C24C1-45E9-412C-B5DE-1AF33E7B376B}"/>
              </a:ext>
            </a:extLst>
          </p:cNvPr>
          <p:cNvPicPr>
            <a:picLocks noChangeAspect="1"/>
          </p:cNvPicPr>
          <p:nvPr/>
        </p:nvPicPr>
        <p:blipFill>
          <a:blip r:embed="rId4"/>
          <a:stretch>
            <a:fillRect/>
          </a:stretch>
        </p:blipFill>
        <p:spPr>
          <a:xfrm>
            <a:off x="1710755" y="0"/>
            <a:ext cx="8770489" cy="6858000"/>
          </a:xfrm>
          <a:prstGeom prst="rect">
            <a:avLst/>
          </a:prstGeom>
        </p:spPr>
      </p:pic>
    </p:spTree>
    <p:extLst>
      <p:ext uri="{BB962C8B-B14F-4D97-AF65-F5344CB8AC3E}">
        <p14:creationId xmlns:p14="http://schemas.microsoft.com/office/powerpoint/2010/main" val="2004449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E1394-4FF0-43B3-932B-8AAA5D272304}"/>
              </a:ext>
            </a:extLst>
          </p:cNvPr>
          <p:cNvPicPr>
            <a:picLocks noChangeAspect="1"/>
          </p:cNvPicPr>
          <p:nvPr/>
        </p:nvPicPr>
        <p:blipFill>
          <a:blip r:embed="rId2"/>
          <a:stretch>
            <a:fillRect/>
          </a:stretch>
        </p:blipFill>
        <p:spPr>
          <a:xfrm>
            <a:off x="0" y="348379"/>
            <a:ext cx="12157227" cy="5587068"/>
          </a:xfrm>
          <a:prstGeom prst="rect">
            <a:avLst/>
          </a:prstGeom>
        </p:spPr>
      </p:pic>
      <p:pic>
        <p:nvPicPr>
          <p:cNvPr id="3" name="Picture 2">
            <a:extLst>
              <a:ext uri="{FF2B5EF4-FFF2-40B4-BE49-F238E27FC236}">
                <a16:creationId xmlns:a16="http://schemas.microsoft.com/office/drawing/2014/main" id="{5BD7AD7A-24FB-45AF-8B4B-912454ABBDF8}"/>
              </a:ext>
            </a:extLst>
          </p:cNvPr>
          <p:cNvPicPr>
            <a:picLocks noChangeAspect="1"/>
          </p:cNvPicPr>
          <p:nvPr/>
        </p:nvPicPr>
        <p:blipFill>
          <a:blip r:embed="rId3"/>
          <a:stretch>
            <a:fillRect/>
          </a:stretch>
        </p:blipFill>
        <p:spPr>
          <a:xfrm>
            <a:off x="5159924" y="0"/>
            <a:ext cx="6624361" cy="6858000"/>
          </a:xfrm>
          <a:prstGeom prst="rect">
            <a:avLst/>
          </a:prstGeom>
        </p:spPr>
      </p:pic>
      <p:pic>
        <p:nvPicPr>
          <p:cNvPr id="2" name="Picture 1">
            <a:extLst>
              <a:ext uri="{FF2B5EF4-FFF2-40B4-BE49-F238E27FC236}">
                <a16:creationId xmlns:a16="http://schemas.microsoft.com/office/drawing/2014/main" id="{250C24C1-45E9-412C-B5DE-1AF33E7B376B}"/>
              </a:ext>
            </a:extLst>
          </p:cNvPr>
          <p:cNvPicPr>
            <a:picLocks noChangeAspect="1"/>
          </p:cNvPicPr>
          <p:nvPr/>
        </p:nvPicPr>
        <p:blipFill>
          <a:blip r:embed="rId4"/>
          <a:stretch>
            <a:fillRect/>
          </a:stretch>
        </p:blipFill>
        <p:spPr>
          <a:xfrm>
            <a:off x="1710755" y="0"/>
            <a:ext cx="8770489" cy="6858000"/>
          </a:xfrm>
          <a:prstGeom prst="rect">
            <a:avLst/>
          </a:prstGeom>
        </p:spPr>
      </p:pic>
      <p:pic>
        <p:nvPicPr>
          <p:cNvPr id="5" name="Picture 4">
            <a:extLst>
              <a:ext uri="{FF2B5EF4-FFF2-40B4-BE49-F238E27FC236}">
                <a16:creationId xmlns:a16="http://schemas.microsoft.com/office/drawing/2014/main" id="{D5C49145-485B-4A1C-9D19-CE360E3D9329}"/>
              </a:ext>
            </a:extLst>
          </p:cNvPr>
          <p:cNvPicPr>
            <a:picLocks noChangeAspect="1"/>
          </p:cNvPicPr>
          <p:nvPr/>
        </p:nvPicPr>
        <p:blipFill>
          <a:blip r:embed="rId5"/>
          <a:stretch>
            <a:fillRect/>
          </a:stretch>
        </p:blipFill>
        <p:spPr>
          <a:xfrm>
            <a:off x="940698" y="3265199"/>
            <a:ext cx="10488489" cy="381053"/>
          </a:xfrm>
          <a:prstGeom prst="rect">
            <a:avLst/>
          </a:prstGeom>
        </p:spPr>
      </p:pic>
    </p:spTree>
    <p:extLst>
      <p:ext uri="{BB962C8B-B14F-4D97-AF65-F5344CB8AC3E}">
        <p14:creationId xmlns:p14="http://schemas.microsoft.com/office/powerpoint/2010/main" val="12383188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DE1394-4FF0-43B3-932B-8AAA5D272304}"/>
              </a:ext>
            </a:extLst>
          </p:cNvPr>
          <p:cNvPicPr>
            <a:picLocks noChangeAspect="1"/>
          </p:cNvPicPr>
          <p:nvPr/>
        </p:nvPicPr>
        <p:blipFill>
          <a:blip r:embed="rId2"/>
          <a:stretch>
            <a:fillRect/>
          </a:stretch>
        </p:blipFill>
        <p:spPr>
          <a:xfrm>
            <a:off x="0" y="348379"/>
            <a:ext cx="12157227" cy="5587068"/>
          </a:xfrm>
          <a:prstGeom prst="rect">
            <a:avLst/>
          </a:prstGeom>
        </p:spPr>
      </p:pic>
      <p:pic>
        <p:nvPicPr>
          <p:cNvPr id="3" name="Picture 2">
            <a:extLst>
              <a:ext uri="{FF2B5EF4-FFF2-40B4-BE49-F238E27FC236}">
                <a16:creationId xmlns:a16="http://schemas.microsoft.com/office/drawing/2014/main" id="{5BD7AD7A-24FB-45AF-8B4B-912454ABBDF8}"/>
              </a:ext>
            </a:extLst>
          </p:cNvPr>
          <p:cNvPicPr>
            <a:picLocks noChangeAspect="1"/>
          </p:cNvPicPr>
          <p:nvPr/>
        </p:nvPicPr>
        <p:blipFill>
          <a:blip r:embed="rId3"/>
          <a:stretch>
            <a:fillRect/>
          </a:stretch>
        </p:blipFill>
        <p:spPr>
          <a:xfrm>
            <a:off x="5159924" y="0"/>
            <a:ext cx="6624361" cy="6858000"/>
          </a:xfrm>
          <a:prstGeom prst="rect">
            <a:avLst/>
          </a:prstGeom>
        </p:spPr>
      </p:pic>
      <p:pic>
        <p:nvPicPr>
          <p:cNvPr id="2" name="Picture 1">
            <a:extLst>
              <a:ext uri="{FF2B5EF4-FFF2-40B4-BE49-F238E27FC236}">
                <a16:creationId xmlns:a16="http://schemas.microsoft.com/office/drawing/2014/main" id="{250C24C1-45E9-412C-B5DE-1AF33E7B376B}"/>
              </a:ext>
            </a:extLst>
          </p:cNvPr>
          <p:cNvPicPr>
            <a:picLocks noChangeAspect="1"/>
          </p:cNvPicPr>
          <p:nvPr/>
        </p:nvPicPr>
        <p:blipFill>
          <a:blip r:embed="rId4"/>
          <a:stretch>
            <a:fillRect/>
          </a:stretch>
        </p:blipFill>
        <p:spPr>
          <a:xfrm>
            <a:off x="1710755" y="0"/>
            <a:ext cx="8770489" cy="6858000"/>
          </a:xfrm>
          <a:prstGeom prst="rect">
            <a:avLst/>
          </a:prstGeom>
        </p:spPr>
      </p:pic>
      <p:pic>
        <p:nvPicPr>
          <p:cNvPr id="5" name="Picture 4">
            <a:extLst>
              <a:ext uri="{FF2B5EF4-FFF2-40B4-BE49-F238E27FC236}">
                <a16:creationId xmlns:a16="http://schemas.microsoft.com/office/drawing/2014/main" id="{D5C49145-485B-4A1C-9D19-CE360E3D9329}"/>
              </a:ext>
            </a:extLst>
          </p:cNvPr>
          <p:cNvPicPr>
            <a:picLocks noChangeAspect="1"/>
          </p:cNvPicPr>
          <p:nvPr/>
        </p:nvPicPr>
        <p:blipFill>
          <a:blip r:embed="rId5"/>
          <a:stretch>
            <a:fillRect/>
          </a:stretch>
        </p:blipFill>
        <p:spPr>
          <a:xfrm>
            <a:off x="940698" y="3265199"/>
            <a:ext cx="10488489" cy="381053"/>
          </a:xfrm>
          <a:prstGeom prst="rect">
            <a:avLst/>
          </a:prstGeom>
        </p:spPr>
      </p:pic>
      <p:pic>
        <p:nvPicPr>
          <p:cNvPr id="6" name="Picture 5">
            <a:extLst>
              <a:ext uri="{FF2B5EF4-FFF2-40B4-BE49-F238E27FC236}">
                <a16:creationId xmlns:a16="http://schemas.microsoft.com/office/drawing/2014/main" id="{80D8452A-FF7C-4541-8889-4513951E3D0D}"/>
              </a:ext>
            </a:extLst>
          </p:cNvPr>
          <p:cNvPicPr>
            <a:picLocks noChangeAspect="1"/>
          </p:cNvPicPr>
          <p:nvPr/>
        </p:nvPicPr>
        <p:blipFill>
          <a:blip r:embed="rId6"/>
          <a:stretch>
            <a:fillRect/>
          </a:stretch>
        </p:blipFill>
        <p:spPr>
          <a:xfrm>
            <a:off x="940698" y="4362164"/>
            <a:ext cx="10488488" cy="303428"/>
          </a:xfrm>
          <a:prstGeom prst="rect">
            <a:avLst/>
          </a:prstGeom>
        </p:spPr>
      </p:pic>
    </p:spTree>
    <p:extLst>
      <p:ext uri="{BB962C8B-B14F-4D97-AF65-F5344CB8AC3E}">
        <p14:creationId xmlns:p14="http://schemas.microsoft.com/office/powerpoint/2010/main" val="3807168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4E465FB-BF32-4FEB-BC62-99BD090CEAE8}"/>
              </a:ext>
            </a:extLst>
          </p:cNvPr>
          <p:cNvSpPr>
            <a:spLocks noGrp="1"/>
          </p:cNvSpPr>
          <p:nvPr>
            <p:ph type="title"/>
          </p:nvPr>
        </p:nvSpPr>
        <p:spPr/>
        <p:txBody>
          <a:bodyPr>
            <a:normAutofit fontScale="90000"/>
          </a:bodyPr>
          <a:lstStyle/>
          <a:p>
            <a:r>
              <a:rPr lang="en-US" dirty="0"/>
              <a:t>Wrap up</a:t>
            </a:r>
            <a:endParaRPr lang="en-GB" dirty="0"/>
          </a:p>
        </p:txBody>
      </p:sp>
      <p:sp>
        <p:nvSpPr>
          <p:cNvPr id="7" name="Content Placeholder 6">
            <a:extLst>
              <a:ext uri="{FF2B5EF4-FFF2-40B4-BE49-F238E27FC236}">
                <a16:creationId xmlns:a16="http://schemas.microsoft.com/office/drawing/2014/main" id="{D4E33FE0-507F-46F5-A3F7-970A6FDFABD1}"/>
              </a:ext>
            </a:extLst>
          </p:cNvPr>
          <p:cNvSpPr>
            <a:spLocks noGrp="1"/>
          </p:cNvSpPr>
          <p:nvPr>
            <p:ph idx="1"/>
          </p:nvPr>
        </p:nvSpPr>
        <p:spPr/>
        <p:txBody>
          <a:bodyPr/>
          <a:lstStyle/>
          <a:p>
            <a:pPr marL="514350" indent="-514350">
              <a:buAutoNum type="arabicPeriod"/>
            </a:pPr>
            <a:r>
              <a:rPr lang="en-US" dirty="0"/>
              <a:t>I believe in a “Gen3” machine learning/AI framework, which is “just code”</a:t>
            </a:r>
          </a:p>
          <a:p>
            <a:pPr marL="514350" indent="-514350">
              <a:buAutoNum type="arabicPeriod"/>
            </a:pPr>
            <a:endParaRPr lang="en-US" dirty="0"/>
          </a:p>
          <a:p>
            <a:pPr marL="514350" indent="-514350">
              <a:buAutoNum type="arabicPeriod"/>
            </a:pPr>
            <a:r>
              <a:rPr lang="en-US" dirty="0"/>
              <a:t>I know how to deliver it from F#, probably from Julia, maybe from C#/Python</a:t>
            </a:r>
          </a:p>
          <a:p>
            <a:pPr marL="514350" indent="-514350">
              <a:buAutoNum type="arabicPeriod"/>
            </a:pPr>
            <a:endParaRPr lang="en-US" dirty="0"/>
          </a:p>
          <a:p>
            <a:pPr marL="514350" indent="-514350">
              <a:buAutoNum type="arabicPeriod"/>
            </a:pPr>
            <a:r>
              <a:rPr lang="en-US" dirty="0"/>
              <a:t>If you’re interested in seeing more at any time, just get in touch.</a:t>
            </a:r>
            <a:endParaRPr lang="en-GB" dirty="0"/>
          </a:p>
        </p:txBody>
      </p:sp>
    </p:spTree>
    <p:extLst>
      <p:ext uri="{BB962C8B-B14F-4D97-AF65-F5344CB8AC3E}">
        <p14:creationId xmlns:p14="http://schemas.microsoft.com/office/powerpoint/2010/main" val="3160007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EA3D-4FE8-4361-A9D9-FA1F05AFE9EE}"/>
              </a:ext>
            </a:extLst>
          </p:cNvPr>
          <p:cNvSpPr>
            <a:spLocks noGrp="1"/>
          </p:cNvSpPr>
          <p:nvPr>
            <p:ph type="title"/>
          </p:nvPr>
        </p:nvSpPr>
        <p:spPr/>
        <p:txBody>
          <a:bodyPr>
            <a:noAutofit/>
          </a:bodyPr>
          <a:lstStyle/>
          <a:p>
            <a:r>
              <a:rPr lang="en-GB" sz="4000" dirty="0"/>
              <a:t>Numerical Computing in CV/ML</a:t>
            </a:r>
          </a:p>
        </p:txBody>
      </p:sp>
      <p:sp>
        <p:nvSpPr>
          <p:cNvPr id="3" name="Content Placeholder 2">
            <a:extLst>
              <a:ext uri="{FF2B5EF4-FFF2-40B4-BE49-F238E27FC236}">
                <a16:creationId xmlns:a16="http://schemas.microsoft.com/office/drawing/2014/main" id="{DAD99FFD-6A12-4BDC-AEFE-E5D62350F73A}"/>
              </a:ext>
            </a:extLst>
          </p:cNvPr>
          <p:cNvSpPr>
            <a:spLocks noGrp="1"/>
          </p:cNvSpPr>
          <p:nvPr>
            <p:ph idx="1"/>
          </p:nvPr>
        </p:nvSpPr>
        <p:spPr>
          <a:xfrm>
            <a:off x="196124" y="1116479"/>
            <a:ext cx="11840703" cy="4677569"/>
          </a:xfrm>
          <a:solidFill>
            <a:schemeClr val="bg1"/>
          </a:solidFill>
        </p:spPr>
        <p:txBody>
          <a:bodyPr>
            <a:normAutofit lnSpcReduction="10000"/>
          </a:bodyPr>
          <a:lstStyle/>
          <a:p>
            <a:r>
              <a:rPr lang="en-US" dirty="0"/>
              <a:t>“Classical 3D Computer Vision”</a:t>
            </a:r>
          </a:p>
          <a:p>
            <a:pPr marL="1143000" lvl="1" indent="-457200">
              <a:buFontTx/>
              <a:buChar char="-"/>
            </a:pPr>
            <a:r>
              <a:rPr lang="en-US" dirty="0"/>
              <a:t>Lots of small matrices (3x4, 12x27)</a:t>
            </a:r>
          </a:p>
          <a:p>
            <a:pPr marL="1143000" lvl="1" indent="-457200">
              <a:buFontTx/>
              <a:buChar char="-"/>
            </a:pPr>
            <a:r>
              <a:rPr lang="en-US" dirty="0"/>
              <a:t>E.g. Kinect body tracking, HoloLens head and hand tracking</a:t>
            </a:r>
          </a:p>
          <a:p>
            <a:r>
              <a:rPr lang="en-US" dirty="0"/>
              <a:t>“Classical machine learning”</a:t>
            </a:r>
          </a:p>
          <a:p>
            <a:pPr marL="1143000" lvl="1" indent="-457200">
              <a:buFontTx/>
              <a:buChar char="-"/>
            </a:pPr>
            <a:r>
              <a:rPr lang="en-US" dirty="0"/>
              <a:t>Ridge regression, linear regression</a:t>
            </a:r>
          </a:p>
          <a:p>
            <a:pPr marL="1143000" lvl="1" indent="-457200">
              <a:buFontTx/>
              <a:buChar char="-"/>
            </a:pPr>
            <a:r>
              <a:rPr lang="en-US" dirty="0"/>
              <a:t>Gaussian mixture models, K-means</a:t>
            </a:r>
          </a:p>
          <a:p>
            <a:pPr marL="1143000" lvl="1" indent="-457200">
              <a:buFontTx/>
              <a:buChar char="-"/>
            </a:pPr>
            <a:r>
              <a:rPr lang="en-US" dirty="0"/>
              <a:t>Not numeric: random forests/trees</a:t>
            </a:r>
          </a:p>
          <a:p>
            <a:r>
              <a:rPr lang="en-US" dirty="0"/>
              <a:t>“[Classical] Deep learning”</a:t>
            </a:r>
          </a:p>
          <a:p>
            <a:pPr marL="1143000" lvl="1" indent="-457200">
              <a:buFontTx/>
              <a:buChar char="-"/>
            </a:pPr>
            <a:r>
              <a:rPr lang="en-US" dirty="0"/>
              <a:t>Large matrix/vector ops, memory movement.</a:t>
            </a:r>
          </a:p>
          <a:p>
            <a:r>
              <a:rPr lang="en-US" dirty="0"/>
              <a:t>“Efficient/Edge deep learning”</a:t>
            </a:r>
          </a:p>
          <a:p>
            <a:pPr marL="1143000" lvl="1" indent="-457200">
              <a:buFontTx/>
              <a:buChar char="-"/>
            </a:pPr>
            <a:r>
              <a:rPr lang="en-US" dirty="0" err="1"/>
              <a:t>Movidius</a:t>
            </a:r>
            <a:r>
              <a:rPr lang="en-US" dirty="0"/>
              <a:t>, HPU, </a:t>
            </a:r>
            <a:r>
              <a:rPr lang="en-US" dirty="0" err="1"/>
              <a:t>etc</a:t>
            </a:r>
            <a:r>
              <a:rPr lang="en-US" dirty="0"/>
              <a:t>: small matrix/vector ops.</a:t>
            </a:r>
          </a:p>
        </p:txBody>
      </p:sp>
      <p:sp>
        <p:nvSpPr>
          <p:cNvPr id="4" name="Slide Number Placeholder 3">
            <a:extLst>
              <a:ext uri="{FF2B5EF4-FFF2-40B4-BE49-F238E27FC236}">
                <a16:creationId xmlns:a16="http://schemas.microsoft.com/office/drawing/2014/main" id="{200A2B0E-D522-4F25-993E-D11D20768676}"/>
              </a:ext>
            </a:extLst>
          </p:cNvPr>
          <p:cNvSpPr>
            <a:spLocks noGrp="1"/>
          </p:cNvSpPr>
          <p:nvPr>
            <p:ph type="sldNum" sz="quarter" idx="12"/>
          </p:nvPr>
        </p:nvSpPr>
        <p:spPr/>
        <p:txBody>
          <a:bodyPr/>
          <a:lstStyle/>
          <a:p>
            <a:fld id="{0A4155CA-DB7C-4AB6-9FBB-75E984CB577C}" type="slidenum">
              <a:rPr lang="en-GB" smtClean="0"/>
              <a:pPr/>
              <a:t>4</a:t>
            </a:fld>
            <a:endParaRPr lang="en-GB" dirty="0"/>
          </a:p>
        </p:txBody>
      </p:sp>
    </p:spTree>
    <p:extLst>
      <p:ext uri="{BB962C8B-B14F-4D97-AF65-F5344CB8AC3E}">
        <p14:creationId xmlns:p14="http://schemas.microsoft.com/office/powerpoint/2010/main" val="4365102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4EF18-03C6-4C6B-86D1-F59049A12FE0}"/>
              </a:ext>
            </a:extLst>
          </p:cNvPr>
          <p:cNvSpPr>
            <a:spLocks noGrp="1"/>
          </p:cNvSpPr>
          <p:nvPr>
            <p:ph type="title"/>
          </p:nvPr>
        </p:nvSpPr>
        <p:spPr/>
        <p:txBody>
          <a:bodyPr/>
          <a:lstStyle/>
          <a:p>
            <a:r>
              <a:rPr lang="en-US" dirty="0"/>
              <a:t>Tapenade</a:t>
            </a:r>
            <a:endParaRPr lang="en-GB" dirty="0"/>
          </a:p>
        </p:txBody>
      </p:sp>
      <p:sp>
        <p:nvSpPr>
          <p:cNvPr id="3" name="Text Placeholder 2">
            <a:extLst>
              <a:ext uri="{FF2B5EF4-FFF2-40B4-BE49-F238E27FC236}">
                <a16:creationId xmlns:a16="http://schemas.microsoft.com/office/drawing/2014/main" id="{1E476872-06D7-41C1-978B-31A66B75E465}"/>
              </a:ext>
            </a:extLst>
          </p:cNvPr>
          <p:cNvSpPr>
            <a:spLocks noGrp="1"/>
          </p:cNvSpPr>
          <p:nvPr>
            <p:ph type="body" idx="1"/>
          </p:nvPr>
        </p:nvSpPr>
        <p:spPr/>
        <p:txBody>
          <a:bodyPr/>
          <a:lstStyle/>
          <a:p>
            <a:endParaRPr lang="en-GB"/>
          </a:p>
        </p:txBody>
      </p:sp>
      <p:sp>
        <p:nvSpPr>
          <p:cNvPr id="5" name="Slide Number Placeholder 4">
            <a:extLst>
              <a:ext uri="{FF2B5EF4-FFF2-40B4-BE49-F238E27FC236}">
                <a16:creationId xmlns:a16="http://schemas.microsoft.com/office/drawing/2014/main" id="{21288FF3-4636-4C2F-9AF8-59ECAB5D41B2}"/>
              </a:ext>
            </a:extLst>
          </p:cNvPr>
          <p:cNvSpPr>
            <a:spLocks noGrp="1"/>
          </p:cNvSpPr>
          <p:nvPr>
            <p:ph type="sldNum" sz="quarter" idx="12"/>
          </p:nvPr>
        </p:nvSpPr>
        <p:spPr/>
        <p:txBody>
          <a:bodyPr/>
          <a:lstStyle/>
          <a:p>
            <a:fld id="{0A4155CA-DB7C-4AB6-9FBB-75E984CB577C}" type="slidenum">
              <a:rPr lang="en-GB" smtClean="0"/>
              <a:t>40</a:t>
            </a:fld>
            <a:endParaRPr lang="en-GB"/>
          </a:p>
        </p:txBody>
      </p:sp>
    </p:spTree>
    <p:extLst>
      <p:ext uri="{BB962C8B-B14F-4D97-AF65-F5344CB8AC3E}">
        <p14:creationId xmlns:p14="http://schemas.microsoft.com/office/powerpoint/2010/main" val="2800749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2FD75BB-3831-43ED-BE95-12A5D2ABC0E8}"/>
              </a:ext>
            </a:extLst>
          </p:cNvPr>
          <p:cNvPicPr>
            <a:picLocks noChangeAspect="1"/>
          </p:cNvPicPr>
          <p:nvPr/>
        </p:nvPicPr>
        <p:blipFill>
          <a:blip r:embed="rId3"/>
          <a:stretch>
            <a:fillRect/>
          </a:stretch>
        </p:blipFill>
        <p:spPr>
          <a:xfrm>
            <a:off x="769836" y="1081649"/>
            <a:ext cx="9373908" cy="3991532"/>
          </a:xfrm>
          <a:prstGeom prst="rect">
            <a:avLst/>
          </a:prstGeom>
        </p:spPr>
      </p:pic>
      <p:sp>
        <p:nvSpPr>
          <p:cNvPr id="2" name="Title 1">
            <a:extLst>
              <a:ext uri="{FF2B5EF4-FFF2-40B4-BE49-F238E27FC236}">
                <a16:creationId xmlns:a16="http://schemas.microsoft.com/office/drawing/2014/main" id="{27F4F50E-6DE4-4383-9954-82783D07183E}"/>
              </a:ext>
            </a:extLst>
          </p:cNvPr>
          <p:cNvSpPr>
            <a:spLocks noGrp="1"/>
          </p:cNvSpPr>
          <p:nvPr>
            <p:ph type="title"/>
          </p:nvPr>
        </p:nvSpPr>
        <p:spPr/>
        <p:txBody>
          <a:bodyPr>
            <a:normAutofit fontScale="90000"/>
          </a:bodyPr>
          <a:lstStyle/>
          <a:p>
            <a:r>
              <a:rPr lang="en-US" dirty="0"/>
              <a:t>Automatic differentiation is code transformation</a:t>
            </a:r>
            <a:endParaRPr lang="en-GB" dirty="0"/>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22352B2-7774-46A8-BEA0-539A74ABF15A}"/>
                  </a:ext>
                </a:extLst>
              </p:cNvPr>
              <p:cNvSpPr/>
              <p:nvPr/>
            </p:nvSpPr>
            <p:spPr>
              <a:xfrm>
                <a:off x="766339" y="3184769"/>
                <a:ext cx="3363702" cy="2400016"/>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𝑓</m:t>
                      </m:r>
                      <m:d>
                        <m:dPr>
                          <m:ctrlPr>
                            <a:rPr lang="en-US" sz="1600" i="1">
                              <a:latin typeface="Cambria Math" panose="02040503050406030204" pitchFamily="18" charset="0"/>
                            </a:rPr>
                          </m:ctrlPr>
                        </m:d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𝑥</m:t>
                              </m:r>
                            </m:e>
                          </m:acc>
                        </m:e>
                      </m:d>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3</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oMath>
                  </m:oMathPara>
                </a14:m>
                <a:endParaRPr lang="en-US" sz="1600" dirty="0"/>
              </a:p>
              <a:p>
                <a:endParaRPr lang="en-US" sz="1600" dirty="0"/>
              </a:p>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𝑓</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den>
                      </m:f>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d>
                      <m:r>
                        <a:rPr lang="en-US" sz="1600" i="1">
                          <a:latin typeface="Cambria Math" panose="02040503050406030204" pitchFamily="18" charset="0"/>
                        </a:rPr>
                        <m:t>=3</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2</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oMath>
                  </m:oMathPara>
                </a14:m>
                <a:endParaRPr lang="en-US" sz="1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𝑓</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den>
                      </m:f>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d>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3</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oMath>
                  </m:oMathPara>
                </a14:m>
                <a:endParaRPr lang="en-GB" sz="1600" dirty="0"/>
              </a:p>
              <a:p>
                <a:endParaRPr lang="en-US" sz="1600"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i="1">
                                  <a:latin typeface="Cambria Math" panose="02040503050406030204" pitchFamily="18" charset="0"/>
                                </a:rPr>
                                <m:t>3</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2</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e>
                            <m:e>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3</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e>
                          </m:eqArr>
                        </m:e>
                      </m:d>
                    </m:oMath>
                  </m:oMathPara>
                </a14:m>
                <a:endParaRPr lang="en-GB" sz="1600" dirty="0"/>
              </a:p>
            </p:txBody>
          </p:sp>
        </mc:Choice>
        <mc:Fallback xmlns="">
          <p:sp>
            <p:nvSpPr>
              <p:cNvPr id="9" name="Rectangle 8">
                <a:extLst>
                  <a:ext uri="{FF2B5EF4-FFF2-40B4-BE49-F238E27FC236}">
                    <a16:creationId xmlns:a16="http://schemas.microsoft.com/office/drawing/2014/main" id="{D22352B2-7774-46A8-BEA0-539A74ABF15A}"/>
                  </a:ext>
                </a:extLst>
              </p:cNvPr>
              <p:cNvSpPr>
                <a:spLocks noRot="1" noChangeAspect="1" noMove="1" noResize="1" noEditPoints="1" noAdjustHandles="1" noChangeArrowheads="1" noChangeShapeType="1" noTextEdit="1"/>
              </p:cNvSpPr>
              <p:nvPr/>
            </p:nvSpPr>
            <p:spPr>
              <a:xfrm>
                <a:off x="766339" y="3184769"/>
                <a:ext cx="3363702" cy="2400016"/>
              </a:xfrm>
              <a:prstGeom prst="rect">
                <a:avLst/>
              </a:prstGeom>
              <a:blipFill>
                <a:blip r:embed="rId4"/>
                <a:stretch>
                  <a:fillRect t="-1515"/>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C17A0A8-1D04-4347-BF76-37C60E50A4E1}"/>
                  </a:ext>
                </a:extLst>
              </p:cNvPr>
              <p:cNvSpPr/>
              <p:nvPr/>
            </p:nvSpPr>
            <p:spPr>
              <a:xfrm>
                <a:off x="1064258" y="5608319"/>
                <a:ext cx="5924939" cy="646331"/>
              </a:xfrm>
              <a:prstGeom prst="rect">
                <a:avLst/>
              </a:prstGeom>
              <a:ln>
                <a:solidFill>
                  <a:schemeClr val="accent1"/>
                </a:solidFill>
              </a:ln>
            </p:spPr>
            <p:txBody>
              <a:bodyPr wrap="square">
                <a:spAutoFit/>
              </a:bodyPr>
              <a:lstStyle/>
              <a:p>
                <a:r>
                  <a:rPr lang="en-US" b="0" i="0" dirty="0">
                    <a:latin typeface="+mj-lt"/>
                  </a:rPr>
                  <a:t>“Forward mode”:</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𝑑𝑥</m:t>
                          </m:r>
                        </m:e>
                      </m:d>
                      <m:r>
                        <a:rPr lang="en-US" b="0" i="0" smtClean="0">
                          <a:latin typeface="Cambria Math" panose="02040503050406030204" pitchFamily="18" charset="0"/>
                        </a:rPr>
                        <m:t>= </m:t>
                      </m:r>
                      <m:r>
                        <m:rPr>
                          <m:sty m:val="p"/>
                        </m:rPr>
                        <a:rPr lang="en-US">
                          <a:latin typeface="Cambria Math" panose="02040503050406030204" pitchFamily="18" charset="0"/>
                        </a:rPr>
                        <m:t>∇</m:t>
                      </m:r>
                      <m:r>
                        <a:rPr lang="en-US" i="1">
                          <a:latin typeface="Cambria Math" panose="02040503050406030204" pitchFamily="18" charset="0"/>
                        </a:rPr>
                        <m:t>𝑓</m:t>
                      </m:r>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d>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𝑑𝑥</m:t>
                      </m:r>
                      <m:r>
                        <a:rPr lang="en-US" b="0" i="1" smtClean="0">
                          <a:latin typeface="Cambria Math" panose="02040503050406030204" pitchFamily="18" charset="0"/>
                        </a:rPr>
                        <m:t>=3</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2</m:t>
                          </m:r>
                        </m:sup>
                      </m:sSubSup>
                      <m:func>
                        <m:funcPr>
                          <m:ctrlPr>
                            <a:rPr lang="en-US" i="1">
                              <a:latin typeface="Cambria Math" panose="02040503050406030204" pitchFamily="18" charset="0"/>
                            </a:rPr>
                          </m:ctrlPr>
                        </m:funcPr>
                        <m:fName>
                          <m:r>
                            <m:rPr>
                              <m:sty m:val="p"/>
                            </m:rPr>
                            <a:rPr lang="en-US">
                              <a:latin typeface="Cambria Math" panose="02040503050406030204" pitchFamily="18" charset="0"/>
                            </a:rPr>
                            <m:t>sin</m:t>
                          </m:r>
                        </m:fNa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func>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1</m:t>
                          </m:r>
                        </m:sub>
                        <m:sup>
                          <m:r>
                            <a:rPr lang="en-US" i="1">
                              <a:latin typeface="Cambria Math" panose="02040503050406030204" pitchFamily="18" charset="0"/>
                            </a:rPr>
                            <m:t>3</m:t>
                          </m:r>
                        </m:sup>
                      </m:sSubSup>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e>
                      </m:func>
                      <m:r>
                        <a:rPr lang="en-US" b="0" i="1" smtClean="0">
                          <a:latin typeface="Cambria Math" panose="02040503050406030204" pitchFamily="18" charset="0"/>
                        </a:rPr>
                        <m:t>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GB" dirty="0"/>
              </a:p>
            </p:txBody>
          </p:sp>
        </mc:Choice>
        <mc:Fallback xmlns="">
          <p:sp>
            <p:nvSpPr>
              <p:cNvPr id="12" name="Rectangle 11">
                <a:extLst>
                  <a:ext uri="{FF2B5EF4-FFF2-40B4-BE49-F238E27FC236}">
                    <a16:creationId xmlns:a16="http://schemas.microsoft.com/office/drawing/2014/main" id="{CC17A0A8-1D04-4347-BF76-37C60E50A4E1}"/>
                  </a:ext>
                </a:extLst>
              </p:cNvPr>
              <p:cNvSpPr>
                <a:spLocks noRot="1" noChangeAspect="1" noMove="1" noResize="1" noEditPoints="1" noAdjustHandles="1" noChangeArrowheads="1" noChangeShapeType="1" noTextEdit="1"/>
              </p:cNvSpPr>
              <p:nvPr/>
            </p:nvSpPr>
            <p:spPr>
              <a:xfrm>
                <a:off x="1064258" y="5608319"/>
                <a:ext cx="5924939" cy="646331"/>
              </a:xfrm>
              <a:prstGeom prst="rect">
                <a:avLst/>
              </a:prstGeom>
              <a:blipFill>
                <a:blip r:embed="rId5"/>
                <a:stretch>
                  <a:fillRect l="-821" t="-3704" b="-6481"/>
                </a:stretch>
              </a:blipFill>
              <a:ln>
                <a:solidFill>
                  <a:schemeClr val="accent1"/>
                </a:solidFill>
              </a:ln>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04DD9024-6A2D-4011-A8C4-2FA8C3F5BAA7}"/>
              </a:ext>
            </a:extLst>
          </p:cNvPr>
          <p:cNvSpPr>
            <a:spLocks noGrp="1"/>
          </p:cNvSpPr>
          <p:nvPr>
            <p:ph type="sldNum" sz="quarter" idx="12"/>
          </p:nvPr>
        </p:nvSpPr>
        <p:spPr/>
        <p:txBody>
          <a:bodyPr/>
          <a:lstStyle/>
          <a:p>
            <a:fld id="{0A4155CA-DB7C-4AB6-9FBB-75E984CB577C}" type="slidenum">
              <a:rPr lang="en-GB" smtClean="0"/>
              <a:pPr/>
              <a:t>41</a:t>
            </a:fld>
            <a:endParaRPr lang="en-GB" dirty="0"/>
          </a:p>
        </p:txBody>
      </p:sp>
    </p:spTree>
    <p:extLst>
      <p:ext uri="{BB962C8B-B14F-4D97-AF65-F5344CB8AC3E}">
        <p14:creationId xmlns:p14="http://schemas.microsoft.com/office/powerpoint/2010/main" val="178792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E1EDAA-B552-4B54-821A-42A27B96594A}"/>
              </a:ext>
            </a:extLst>
          </p:cNvPr>
          <p:cNvPicPr>
            <a:picLocks noChangeAspect="1"/>
          </p:cNvPicPr>
          <p:nvPr/>
        </p:nvPicPr>
        <p:blipFill rotWithShape="1">
          <a:blip r:embed="rId3"/>
          <a:srcRect b="25919"/>
          <a:stretch/>
        </p:blipFill>
        <p:spPr>
          <a:xfrm>
            <a:off x="823176" y="1166497"/>
            <a:ext cx="10545647" cy="3352163"/>
          </a:xfrm>
          <a:prstGeom prst="rect">
            <a:avLst/>
          </a:prstGeom>
        </p:spPr>
      </p:pic>
      <p:sp>
        <p:nvSpPr>
          <p:cNvPr id="2" name="Title 1">
            <a:extLst>
              <a:ext uri="{FF2B5EF4-FFF2-40B4-BE49-F238E27FC236}">
                <a16:creationId xmlns:a16="http://schemas.microsoft.com/office/drawing/2014/main" id="{27F4F50E-6DE4-4383-9954-82783D07183E}"/>
              </a:ext>
            </a:extLst>
          </p:cNvPr>
          <p:cNvSpPr>
            <a:spLocks noGrp="1"/>
          </p:cNvSpPr>
          <p:nvPr>
            <p:ph type="title"/>
          </p:nvPr>
        </p:nvSpPr>
        <p:spPr/>
        <p:txBody>
          <a:bodyPr>
            <a:normAutofit fontScale="90000"/>
          </a:bodyPr>
          <a:lstStyle/>
          <a:p>
            <a:r>
              <a:rPr lang="en-US" dirty="0"/>
              <a:t>Automatic differentiation is code transformation</a:t>
            </a:r>
            <a:endParaRPr lang="en-GB" dirty="0"/>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699DFFD3-5C97-4FE7-B6CE-FF94EE250618}"/>
                  </a:ext>
                </a:extLst>
              </p:cNvPr>
              <p:cNvSpPr/>
              <p:nvPr/>
            </p:nvSpPr>
            <p:spPr>
              <a:xfrm>
                <a:off x="766339" y="3184769"/>
                <a:ext cx="3363702" cy="2400016"/>
              </a:xfrm>
              <a:prstGeom prst="rect">
                <a:avLst/>
              </a:prstGeom>
              <a:ln>
                <a:solidFill>
                  <a:schemeClr val="accent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𝑓</m:t>
                      </m:r>
                      <m:d>
                        <m:dPr>
                          <m:ctrlPr>
                            <a:rPr lang="en-US" sz="1600" i="1">
                              <a:latin typeface="Cambria Math" panose="02040503050406030204" pitchFamily="18" charset="0"/>
                            </a:rPr>
                          </m:ctrlPr>
                        </m:dPr>
                        <m:e>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𝑥</m:t>
                              </m:r>
                            </m:e>
                          </m:acc>
                        </m:e>
                      </m:d>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3</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oMath>
                  </m:oMathPara>
                </a14:m>
                <a:endParaRPr lang="en-US" sz="1600" dirty="0"/>
              </a:p>
              <a:p>
                <a:endParaRPr lang="en-US" sz="1600" dirty="0"/>
              </a:p>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𝑓</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1</m:t>
                              </m:r>
                            </m:sub>
                          </m:sSub>
                        </m:den>
                      </m:f>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d>
                      <m:r>
                        <a:rPr lang="en-US" sz="1600" i="1">
                          <a:latin typeface="Cambria Math" panose="02040503050406030204" pitchFamily="18" charset="0"/>
                        </a:rPr>
                        <m:t>=3</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2</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oMath>
                  </m:oMathPara>
                </a14:m>
                <a:endParaRPr lang="en-US" sz="16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𝑓</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den>
                      </m:f>
                      <m:d>
                        <m:dPr>
                          <m:ctrlPr>
                            <a:rPr lang="en-US" sz="1600" i="1">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d>
                      <m:r>
                        <a:rPr lang="en-US" sz="1600" i="1">
                          <a:latin typeface="Cambria Math" panose="02040503050406030204" pitchFamily="18" charset="0"/>
                        </a:rPr>
                        <m:t>=</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3</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oMath>
                  </m:oMathPara>
                </a14:m>
                <a:endParaRPr lang="en-GB" sz="1600" dirty="0"/>
              </a:p>
              <a:p>
                <a:endParaRPr lang="en-US" sz="1600" b="0" i="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m:rPr>
                          <m:sty m:val="p"/>
                        </m:rPr>
                        <a:rPr lang="en-US" sz="1600" b="0" i="0" smtClean="0">
                          <a:latin typeface="Cambria Math" panose="02040503050406030204" pitchFamily="18" charset="0"/>
                        </a:rPr>
                        <m:t>∇</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acc>
                            <m:accPr>
                              <m:chr m:val="⃗"/>
                              <m:ctrlPr>
                                <a:rPr lang="en-US" sz="1600" i="1">
                                  <a:latin typeface="Cambria Math" panose="02040503050406030204" pitchFamily="18" charset="0"/>
                                </a:rPr>
                              </m:ctrlPr>
                            </m:accPr>
                            <m:e>
                              <m:r>
                                <a:rPr lang="en-US" sz="1600" i="1">
                                  <a:latin typeface="Cambria Math" panose="02040503050406030204" pitchFamily="18" charset="0"/>
                                </a:rPr>
                                <m:t>𝑥</m:t>
                              </m:r>
                            </m:e>
                          </m:acc>
                        </m:e>
                      </m:d>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eqArr>
                            <m:eqArrPr>
                              <m:ctrlPr>
                                <a:rPr lang="en-US" sz="1600" b="0" i="1" smtClean="0">
                                  <a:latin typeface="Cambria Math" panose="02040503050406030204" pitchFamily="18" charset="0"/>
                                </a:rPr>
                              </m:ctrlPr>
                            </m:eqArrPr>
                            <m:e>
                              <m:r>
                                <a:rPr lang="en-US" sz="1600" i="1">
                                  <a:latin typeface="Cambria Math" panose="02040503050406030204" pitchFamily="18" charset="0"/>
                                </a:rPr>
                                <m:t>3</m:t>
                              </m:r>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2</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sin</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e>
                            <m:e>
                              <m:sSubSup>
                                <m:sSubSupPr>
                                  <m:ctrlPr>
                                    <a:rPr lang="en-US" sz="1600" i="1">
                                      <a:latin typeface="Cambria Math" panose="02040503050406030204" pitchFamily="18" charset="0"/>
                                    </a:rPr>
                                  </m:ctrlPr>
                                </m:sSubSupPr>
                                <m:e>
                                  <m:r>
                                    <a:rPr lang="en-US" sz="1600" i="1">
                                      <a:latin typeface="Cambria Math" panose="02040503050406030204" pitchFamily="18" charset="0"/>
                                    </a:rPr>
                                    <m:t>𝑥</m:t>
                                  </m:r>
                                </m:e>
                                <m:sub>
                                  <m:r>
                                    <a:rPr lang="en-US" sz="1600" i="1">
                                      <a:latin typeface="Cambria Math" panose="02040503050406030204" pitchFamily="18" charset="0"/>
                                    </a:rPr>
                                    <m:t>1</m:t>
                                  </m:r>
                                </m:sub>
                                <m:sup>
                                  <m:r>
                                    <a:rPr lang="en-US" sz="1600" i="1">
                                      <a:latin typeface="Cambria Math" panose="02040503050406030204" pitchFamily="18" charset="0"/>
                                    </a:rPr>
                                    <m:t>3</m:t>
                                  </m:r>
                                </m:sup>
                              </m:sSubSup>
                              <m:func>
                                <m:funcPr>
                                  <m:ctrlPr>
                                    <a:rPr lang="en-US" sz="1600" i="1">
                                      <a:latin typeface="Cambria Math" panose="02040503050406030204" pitchFamily="18" charset="0"/>
                                    </a:rPr>
                                  </m:ctrlPr>
                                </m:funcPr>
                                <m:fName>
                                  <m:r>
                                    <m:rPr>
                                      <m:sty m:val="p"/>
                                    </m:rPr>
                                    <a:rPr lang="en-US" sz="1600">
                                      <a:latin typeface="Cambria Math" panose="02040503050406030204" pitchFamily="18" charset="0"/>
                                    </a:rPr>
                                    <m:t>cos</m:t>
                                  </m:r>
                                </m:fName>
                                <m:e>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2</m:t>
                                      </m:r>
                                    </m:sub>
                                  </m:sSub>
                                </m:e>
                              </m:func>
                            </m:e>
                          </m:eqArr>
                        </m:e>
                      </m:d>
                    </m:oMath>
                  </m:oMathPara>
                </a14:m>
                <a:endParaRPr lang="en-GB" sz="1600" dirty="0"/>
              </a:p>
            </p:txBody>
          </p:sp>
        </mc:Choice>
        <mc:Fallback xmlns="">
          <p:sp>
            <p:nvSpPr>
              <p:cNvPr id="6" name="Rectangle 5">
                <a:extLst>
                  <a:ext uri="{FF2B5EF4-FFF2-40B4-BE49-F238E27FC236}">
                    <a16:creationId xmlns:a16="http://schemas.microsoft.com/office/drawing/2014/main" id="{699DFFD3-5C97-4FE7-B6CE-FF94EE250618}"/>
                  </a:ext>
                </a:extLst>
              </p:cNvPr>
              <p:cNvSpPr>
                <a:spLocks noRot="1" noChangeAspect="1" noMove="1" noResize="1" noEditPoints="1" noAdjustHandles="1" noChangeArrowheads="1" noChangeShapeType="1" noTextEdit="1"/>
              </p:cNvSpPr>
              <p:nvPr/>
            </p:nvSpPr>
            <p:spPr>
              <a:xfrm>
                <a:off x="766339" y="3184769"/>
                <a:ext cx="3363702" cy="2400016"/>
              </a:xfrm>
              <a:prstGeom prst="rect">
                <a:avLst/>
              </a:prstGeom>
              <a:blipFill>
                <a:blip r:embed="rId4"/>
                <a:stretch>
                  <a:fillRect t="-1515"/>
                </a:stretch>
              </a:blipFill>
              <a:ln>
                <a:solidFill>
                  <a:schemeClr val="accent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EBE0C08-772D-4ECE-9A9D-F898929342B8}"/>
                  </a:ext>
                </a:extLst>
              </p:cNvPr>
              <p:cNvSpPr/>
              <p:nvPr/>
            </p:nvSpPr>
            <p:spPr>
              <a:xfrm>
                <a:off x="1064258" y="5608319"/>
                <a:ext cx="2580578" cy="646331"/>
              </a:xfrm>
              <a:prstGeom prst="rect">
                <a:avLst/>
              </a:prstGeom>
              <a:ln>
                <a:solidFill>
                  <a:schemeClr val="accent1"/>
                </a:solidFill>
              </a:ln>
            </p:spPr>
            <p:txBody>
              <a:bodyPr wrap="none">
                <a:spAutoFit/>
              </a:bodyPr>
              <a:lstStyle/>
              <a:p>
                <a:r>
                  <a:rPr lang="en-US" b="0" i="0" dirty="0">
                    <a:latin typeface="+mj-lt"/>
                  </a:rPr>
                  <a:t>“Reverse mode”:</a:t>
                </a: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𝑑𝑓</m:t>
                          </m:r>
                        </m:e>
                      </m:d>
                      <m:r>
                        <a:rPr lang="en-US" b="0" i="0" smtClean="0">
                          <a:latin typeface="Cambria Math" panose="02040503050406030204" pitchFamily="18" charset="0"/>
                        </a:rPr>
                        <m:t>=</m:t>
                      </m:r>
                      <m:r>
                        <a:rPr lang="en-US" b="0" i="1" smtClean="0">
                          <a:latin typeface="Cambria Math" panose="02040503050406030204" pitchFamily="18" charset="0"/>
                        </a:rPr>
                        <m:t>𝑑𝑓</m:t>
                      </m:r>
                      <m:r>
                        <a:rPr lang="en-US" b="0" i="0" smtClean="0">
                          <a:latin typeface="Cambria Math" panose="02040503050406030204" pitchFamily="18" charset="0"/>
                        </a:rPr>
                        <m:t>∗</m:t>
                      </m:r>
                      <m:r>
                        <m:rPr>
                          <m:sty m:val="p"/>
                        </m:rPr>
                        <a:rPr lang="en-US">
                          <a:latin typeface="Cambria Math" panose="02040503050406030204" pitchFamily="18" charset="0"/>
                        </a:rPr>
                        <m:t>∇</m:t>
                      </m:r>
                      <m:r>
                        <a:rPr lang="en-US" i="1">
                          <a:latin typeface="Cambria Math" panose="02040503050406030204" pitchFamily="18" charset="0"/>
                        </a:rPr>
                        <m:t>𝑓</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d>
                    </m:oMath>
                  </m:oMathPara>
                </a14:m>
                <a:endParaRPr lang="en-GB" dirty="0"/>
              </a:p>
            </p:txBody>
          </p:sp>
        </mc:Choice>
        <mc:Fallback xmlns="">
          <p:sp>
            <p:nvSpPr>
              <p:cNvPr id="7" name="Rectangle 6">
                <a:extLst>
                  <a:ext uri="{FF2B5EF4-FFF2-40B4-BE49-F238E27FC236}">
                    <a16:creationId xmlns:a16="http://schemas.microsoft.com/office/drawing/2014/main" id="{DEBE0C08-772D-4ECE-9A9D-F898929342B8}"/>
                  </a:ext>
                </a:extLst>
              </p:cNvPr>
              <p:cNvSpPr>
                <a:spLocks noRot="1" noChangeAspect="1" noMove="1" noResize="1" noEditPoints="1" noAdjustHandles="1" noChangeArrowheads="1" noChangeShapeType="1" noTextEdit="1"/>
              </p:cNvSpPr>
              <p:nvPr/>
            </p:nvSpPr>
            <p:spPr>
              <a:xfrm>
                <a:off x="1064258" y="5608319"/>
                <a:ext cx="2580578" cy="646331"/>
              </a:xfrm>
              <a:prstGeom prst="rect">
                <a:avLst/>
              </a:prstGeom>
              <a:blipFill>
                <a:blip r:embed="rId5"/>
                <a:stretch>
                  <a:fillRect l="-1882" t="-3704" r="-4000" b="-5556"/>
                </a:stretch>
              </a:blipFill>
              <a:ln>
                <a:solidFill>
                  <a:schemeClr val="accent1"/>
                </a:solidFill>
              </a:ln>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3B2AFAC1-A982-4619-8F03-C8E42D875198}"/>
              </a:ext>
            </a:extLst>
          </p:cNvPr>
          <p:cNvSpPr>
            <a:spLocks noGrp="1"/>
          </p:cNvSpPr>
          <p:nvPr>
            <p:ph type="sldNum" sz="quarter" idx="12"/>
          </p:nvPr>
        </p:nvSpPr>
        <p:spPr/>
        <p:txBody>
          <a:bodyPr/>
          <a:lstStyle/>
          <a:p>
            <a:fld id="{0A4155CA-DB7C-4AB6-9FBB-75E984CB577C}" type="slidenum">
              <a:rPr lang="en-GB" smtClean="0"/>
              <a:pPr/>
              <a:t>42</a:t>
            </a:fld>
            <a:endParaRPr lang="en-GB" dirty="0"/>
          </a:p>
        </p:txBody>
      </p:sp>
    </p:spTree>
    <p:extLst>
      <p:ext uri="{BB962C8B-B14F-4D97-AF65-F5344CB8AC3E}">
        <p14:creationId xmlns:p14="http://schemas.microsoft.com/office/powerpoint/2010/main" val="2620874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4F50E-6DE4-4383-9954-82783D07183E}"/>
              </a:ext>
            </a:extLst>
          </p:cNvPr>
          <p:cNvSpPr>
            <a:spLocks noGrp="1"/>
          </p:cNvSpPr>
          <p:nvPr>
            <p:ph type="title"/>
          </p:nvPr>
        </p:nvSpPr>
        <p:spPr/>
        <p:txBody>
          <a:bodyPr>
            <a:normAutofit fontScale="90000"/>
          </a:bodyPr>
          <a:lstStyle/>
          <a:p>
            <a:r>
              <a:rPr lang="en-US" dirty="0"/>
              <a:t>Loops work fine…</a:t>
            </a:r>
            <a:endParaRPr lang="en-GB" dirty="0"/>
          </a:p>
        </p:txBody>
      </p:sp>
      <p:pic>
        <p:nvPicPr>
          <p:cNvPr id="4" name="Picture 3" descr="cid:image001.png@01D45B42.0790B440">
            <a:extLst>
              <a:ext uri="{FF2B5EF4-FFF2-40B4-BE49-F238E27FC236}">
                <a16:creationId xmlns:a16="http://schemas.microsoft.com/office/drawing/2014/main" id="{70DD0221-CBB4-4411-90A5-9861BF68FBE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61974" y="1281112"/>
            <a:ext cx="10936605" cy="4281488"/>
          </a:xfrm>
          <a:prstGeom prst="rect">
            <a:avLst/>
          </a:prstGeom>
          <a:noFill/>
          <a:ln>
            <a:noFill/>
          </a:ln>
        </p:spPr>
      </p:pic>
      <p:sp>
        <p:nvSpPr>
          <p:cNvPr id="5" name="Slide Number Placeholder 4">
            <a:extLst>
              <a:ext uri="{FF2B5EF4-FFF2-40B4-BE49-F238E27FC236}">
                <a16:creationId xmlns:a16="http://schemas.microsoft.com/office/drawing/2014/main" id="{11CCAB4F-1031-422C-83DA-2CA7378D4276}"/>
              </a:ext>
            </a:extLst>
          </p:cNvPr>
          <p:cNvSpPr>
            <a:spLocks noGrp="1"/>
          </p:cNvSpPr>
          <p:nvPr>
            <p:ph type="sldNum" sz="quarter" idx="12"/>
          </p:nvPr>
        </p:nvSpPr>
        <p:spPr/>
        <p:txBody>
          <a:bodyPr/>
          <a:lstStyle/>
          <a:p>
            <a:fld id="{0A4155CA-DB7C-4AB6-9FBB-75E984CB577C}" type="slidenum">
              <a:rPr lang="en-GB" smtClean="0"/>
              <a:pPr/>
              <a:t>43</a:t>
            </a:fld>
            <a:endParaRPr lang="en-GB" dirty="0"/>
          </a:p>
        </p:txBody>
      </p:sp>
    </p:spTree>
    <p:extLst>
      <p:ext uri="{BB962C8B-B14F-4D97-AF65-F5344CB8AC3E}">
        <p14:creationId xmlns:p14="http://schemas.microsoft.com/office/powerpoint/2010/main" val="12613211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4F50E-6DE4-4383-9954-82783D07183E}"/>
              </a:ext>
            </a:extLst>
          </p:cNvPr>
          <p:cNvSpPr>
            <a:spLocks noGrp="1"/>
          </p:cNvSpPr>
          <p:nvPr>
            <p:ph type="title"/>
          </p:nvPr>
        </p:nvSpPr>
        <p:spPr/>
        <p:txBody>
          <a:bodyPr>
            <a:normAutofit fontScale="90000"/>
          </a:bodyPr>
          <a:lstStyle/>
          <a:p>
            <a:r>
              <a:rPr lang="en-US" dirty="0"/>
              <a:t>Some optimization is tricky</a:t>
            </a:r>
            <a:endParaRPr lang="en-GB" dirty="0"/>
          </a:p>
        </p:txBody>
      </p:sp>
      <p:pic>
        <p:nvPicPr>
          <p:cNvPr id="4" name="Picture 3" descr="cid:image001.png@01D45B42.0790B440">
            <a:extLst>
              <a:ext uri="{FF2B5EF4-FFF2-40B4-BE49-F238E27FC236}">
                <a16:creationId xmlns:a16="http://schemas.microsoft.com/office/drawing/2014/main" id="{70DD0221-CBB4-4411-90A5-9861BF68FBE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61974" y="1281112"/>
            <a:ext cx="10936605" cy="4281488"/>
          </a:xfrm>
          <a:prstGeom prst="rect">
            <a:avLst/>
          </a:prstGeom>
          <a:noFill/>
          <a:ln>
            <a:noFill/>
          </a:ln>
        </p:spPr>
      </p:pic>
      <p:sp>
        <p:nvSpPr>
          <p:cNvPr id="3" name="Oval 2">
            <a:extLst>
              <a:ext uri="{FF2B5EF4-FFF2-40B4-BE49-F238E27FC236}">
                <a16:creationId xmlns:a16="http://schemas.microsoft.com/office/drawing/2014/main" id="{6589AC8E-EBB8-4453-B243-410E9549C755}"/>
              </a:ext>
            </a:extLst>
          </p:cNvPr>
          <p:cNvSpPr/>
          <p:nvPr/>
        </p:nvSpPr>
        <p:spPr>
          <a:xfrm>
            <a:off x="10046676" y="3505199"/>
            <a:ext cx="1266092" cy="51718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DB1BFBE6-90B9-4DA5-A2BA-6EB55B63D161}"/>
              </a:ext>
            </a:extLst>
          </p:cNvPr>
          <p:cNvSpPr txBox="1"/>
          <p:nvPr/>
        </p:nvSpPr>
        <p:spPr>
          <a:xfrm>
            <a:off x="9363232" y="4022384"/>
            <a:ext cx="2673596" cy="954107"/>
          </a:xfrm>
          <a:prstGeom prst="rect">
            <a:avLst/>
          </a:prstGeom>
          <a:noFill/>
          <a:ln w="38100">
            <a:solidFill>
              <a:schemeClr val="accent1"/>
            </a:solidFill>
          </a:ln>
        </p:spPr>
        <p:txBody>
          <a:bodyPr wrap="square" rtlCol="0">
            <a:spAutoFit/>
          </a:bodyPr>
          <a:lstStyle/>
          <a:p>
            <a:r>
              <a:rPr lang="en-US" sz="2800" dirty="0"/>
              <a:t>Often called with </a:t>
            </a:r>
            <a:r>
              <a:rPr lang="en-US" sz="2800" dirty="0" err="1"/>
              <a:t>sqnormb</a:t>
            </a:r>
            <a:r>
              <a:rPr lang="en-US" sz="2800" dirty="0"/>
              <a:t> = 1.0</a:t>
            </a:r>
            <a:endParaRPr lang="en-GB" sz="2800" dirty="0"/>
          </a:p>
        </p:txBody>
      </p:sp>
      <p:sp>
        <p:nvSpPr>
          <p:cNvPr id="7" name="Slide Number Placeholder 6">
            <a:extLst>
              <a:ext uri="{FF2B5EF4-FFF2-40B4-BE49-F238E27FC236}">
                <a16:creationId xmlns:a16="http://schemas.microsoft.com/office/drawing/2014/main" id="{1565941D-6B75-4792-863C-379C0402DFA7}"/>
              </a:ext>
            </a:extLst>
          </p:cNvPr>
          <p:cNvSpPr>
            <a:spLocks noGrp="1"/>
          </p:cNvSpPr>
          <p:nvPr>
            <p:ph type="sldNum" sz="quarter" idx="12"/>
          </p:nvPr>
        </p:nvSpPr>
        <p:spPr/>
        <p:txBody>
          <a:bodyPr/>
          <a:lstStyle/>
          <a:p>
            <a:fld id="{0A4155CA-DB7C-4AB6-9FBB-75E984CB577C}" type="slidenum">
              <a:rPr lang="en-GB" smtClean="0"/>
              <a:pPr/>
              <a:t>44</a:t>
            </a:fld>
            <a:endParaRPr lang="en-GB" dirty="0"/>
          </a:p>
        </p:txBody>
      </p:sp>
    </p:spTree>
    <p:extLst>
      <p:ext uri="{BB962C8B-B14F-4D97-AF65-F5344CB8AC3E}">
        <p14:creationId xmlns:p14="http://schemas.microsoft.com/office/powerpoint/2010/main" val="4076923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08F8F-F78F-4EFC-B1C2-3BAF8F0874DC}"/>
              </a:ext>
            </a:extLst>
          </p:cNvPr>
          <p:cNvSpPr>
            <a:spLocks noGrp="1"/>
          </p:cNvSpPr>
          <p:nvPr>
            <p:ph type="title"/>
          </p:nvPr>
        </p:nvSpPr>
        <p:spPr/>
        <p:txBody>
          <a:bodyPr>
            <a:normAutofit fontScale="90000"/>
          </a:bodyPr>
          <a:lstStyle/>
          <a:p>
            <a:r>
              <a:rPr lang="en-US" dirty="0"/>
              <a:t>So where are we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C96482-EB29-4F2C-9B60-5EB8715B028F}"/>
                  </a:ext>
                </a:extLst>
              </p:cNvPr>
              <p:cNvSpPr>
                <a:spLocks noGrp="1"/>
              </p:cNvSpPr>
              <p:nvPr>
                <p:ph idx="1"/>
              </p:nvPr>
            </p:nvSpPr>
            <p:spPr/>
            <p:txBody>
              <a:bodyPr/>
              <a:lstStyle/>
              <a:p>
                <a:r>
                  <a:rPr lang="en-US" dirty="0"/>
                  <a:t>We know “it’s just code”</a:t>
                </a:r>
              </a:p>
              <a:p>
                <a:pPr marL="457200" indent="-457200">
                  <a:buFont typeface="Arial" panose="020B0604020202020204" pitchFamily="34" charset="0"/>
                  <a:buChar char="•"/>
                </a:pPr>
                <a:r>
                  <a:rPr lang="en-US" dirty="0"/>
                  <a:t>But we still write clunky DSLs.</a:t>
                </a:r>
              </a:p>
              <a:p>
                <a:endParaRPr lang="en-US" dirty="0"/>
              </a:p>
              <a:p>
                <a:r>
                  <a:rPr lang="en-US" dirty="0"/>
                  <a:t>We know “reverse mode” is just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𝐽</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𝛿</m:t>
                    </m:r>
                    <m:r>
                      <a:rPr lang="en-US" b="0" i="1" smtClean="0">
                        <a:latin typeface="Cambria Math" panose="02040503050406030204" pitchFamily="18" charset="0"/>
                      </a:rPr>
                      <m:t>𝑓</m:t>
                    </m:r>
                  </m:oMath>
                </a14:m>
                <a:r>
                  <a:rPr lang="en-US" dirty="0"/>
                  <a:t> </a:t>
                </a:r>
              </a:p>
              <a:p>
                <a:pPr marL="457200" indent="-457200">
                  <a:buFont typeface="Arial" panose="020B0604020202020204" pitchFamily="34" charset="0"/>
                  <a:buChar char="•"/>
                </a:pPr>
                <a:r>
                  <a:rPr lang="en-US" dirty="0"/>
                  <a:t>But every major tool still accumulates a “tape” of operations</a:t>
                </a:r>
              </a:p>
            </p:txBody>
          </p:sp>
        </mc:Choice>
        <mc:Fallback xmlns="">
          <p:sp>
            <p:nvSpPr>
              <p:cNvPr id="3" name="Content Placeholder 2">
                <a:extLst>
                  <a:ext uri="{FF2B5EF4-FFF2-40B4-BE49-F238E27FC236}">
                    <a16:creationId xmlns:a16="http://schemas.microsoft.com/office/drawing/2014/main" id="{8CC96482-EB29-4F2C-9B60-5EB8715B028F}"/>
                  </a:ext>
                </a:extLst>
              </p:cNvPr>
              <p:cNvSpPr>
                <a:spLocks noGrp="1" noRot="1" noChangeAspect="1" noMove="1" noResize="1" noEditPoints="1" noAdjustHandles="1" noChangeArrowheads="1" noChangeShapeType="1" noTextEdit="1"/>
              </p:cNvSpPr>
              <p:nvPr>
                <p:ph idx="1"/>
              </p:nvPr>
            </p:nvSpPr>
            <p:spPr>
              <a:blipFill>
                <a:blip r:embed="rId3"/>
                <a:stretch>
                  <a:fillRect l="-1029" t="-2086"/>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480D990A-AACD-4070-9577-511AD127A7CF}"/>
              </a:ext>
            </a:extLst>
          </p:cNvPr>
          <p:cNvSpPr>
            <a:spLocks noGrp="1"/>
          </p:cNvSpPr>
          <p:nvPr>
            <p:ph type="sldNum" sz="quarter" idx="12"/>
          </p:nvPr>
        </p:nvSpPr>
        <p:spPr/>
        <p:txBody>
          <a:bodyPr/>
          <a:lstStyle/>
          <a:p>
            <a:fld id="{0A4155CA-DB7C-4AB6-9FBB-75E984CB577C}" type="slidenum">
              <a:rPr lang="en-GB" smtClean="0"/>
              <a:pPr/>
              <a:t>45</a:t>
            </a:fld>
            <a:endParaRPr lang="en-GB" dirty="0"/>
          </a:p>
        </p:txBody>
      </p:sp>
    </p:spTree>
    <p:extLst>
      <p:ext uri="{BB962C8B-B14F-4D97-AF65-F5344CB8AC3E}">
        <p14:creationId xmlns:p14="http://schemas.microsoft.com/office/powerpoint/2010/main" val="16061088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4F32C-975B-4CD8-B8B4-F9CE1807E16F}"/>
              </a:ext>
            </a:extLst>
          </p:cNvPr>
          <p:cNvSpPr>
            <a:spLocks noGrp="1"/>
          </p:cNvSpPr>
          <p:nvPr>
            <p:ph type="title"/>
          </p:nvPr>
        </p:nvSpPr>
        <p:spPr/>
        <p:txBody>
          <a:bodyPr>
            <a:normAutofit fontScale="90000"/>
          </a:bodyPr>
          <a:lstStyle/>
          <a:p>
            <a:r>
              <a:rPr lang="en-US" dirty="0"/>
              <a:t>What can you do</a:t>
            </a:r>
            <a:endParaRPr lang="en-GB" dirty="0"/>
          </a:p>
        </p:txBody>
      </p:sp>
      <p:sp>
        <p:nvSpPr>
          <p:cNvPr id="3" name="Content Placeholder 2">
            <a:extLst>
              <a:ext uri="{FF2B5EF4-FFF2-40B4-BE49-F238E27FC236}">
                <a16:creationId xmlns:a16="http://schemas.microsoft.com/office/drawing/2014/main" id="{5B83C8DB-4B5E-4955-9E36-982DD9F0D624}"/>
              </a:ext>
            </a:extLst>
          </p:cNvPr>
          <p:cNvSpPr>
            <a:spLocks noGrp="1"/>
          </p:cNvSpPr>
          <p:nvPr>
            <p:ph idx="1"/>
          </p:nvPr>
        </p:nvSpPr>
        <p:spPr/>
        <p:txBody>
          <a:bodyPr/>
          <a:lstStyle/>
          <a:p>
            <a:r>
              <a:rPr lang="en-US" dirty="0"/>
              <a:t>T</a:t>
            </a:r>
            <a:r>
              <a:rPr lang="en-GB" dirty="0" err="1"/>
              <a:t>ake</a:t>
            </a:r>
            <a:r>
              <a:rPr lang="en-GB" dirty="0"/>
              <a:t> a toolkit in your favourite language, </a:t>
            </a:r>
            <a:r>
              <a:rPr lang="en-US" dirty="0"/>
              <a:t>and make it “just code”….</a:t>
            </a:r>
            <a:endParaRPr lang="en-GB" dirty="0"/>
          </a:p>
          <a:p>
            <a:endParaRPr lang="en-GB" dirty="0"/>
          </a:p>
          <a:p>
            <a:r>
              <a:rPr lang="en-US" dirty="0"/>
              <a:t>	</a:t>
            </a:r>
            <a:r>
              <a:rPr lang="en-GB" i="1" dirty="0"/>
              <a:t>F#</a:t>
            </a:r>
            <a:r>
              <a:rPr lang="en-GB" dirty="0"/>
              <a:t>: </a:t>
            </a:r>
            <a:r>
              <a:rPr lang="en-GB" dirty="0" err="1"/>
              <a:t>DiffSharp</a:t>
            </a:r>
            <a:r>
              <a:rPr lang="en-GB" dirty="0"/>
              <a:t>, make Hype “just code”</a:t>
            </a:r>
          </a:p>
          <a:p>
            <a:r>
              <a:rPr lang="en-US" dirty="0"/>
              <a:t>	</a:t>
            </a:r>
            <a:r>
              <a:rPr lang="en-US" i="1" dirty="0"/>
              <a:t>ML</a:t>
            </a:r>
            <a:r>
              <a:rPr lang="en-US" dirty="0"/>
              <a:t>: OWL</a:t>
            </a:r>
          </a:p>
          <a:p>
            <a:r>
              <a:rPr lang="en-US" dirty="0"/>
              <a:t>	</a:t>
            </a:r>
            <a:r>
              <a:rPr lang="en-US" i="1" dirty="0"/>
              <a:t>Julia</a:t>
            </a:r>
            <a:r>
              <a:rPr lang="en-US" dirty="0"/>
              <a:t>: Zygote, make </a:t>
            </a:r>
            <a:r>
              <a:rPr lang="en-US" dirty="0" err="1"/>
              <a:t>FluxML</a:t>
            </a:r>
            <a:r>
              <a:rPr lang="en-US" dirty="0"/>
              <a:t> “just code”</a:t>
            </a:r>
          </a:p>
          <a:p>
            <a:r>
              <a:rPr lang="en-US" dirty="0"/>
              <a:t>	</a:t>
            </a:r>
            <a:r>
              <a:rPr lang="en-US" i="1" dirty="0"/>
              <a:t>C++,</a:t>
            </a:r>
            <a:r>
              <a:rPr lang="en-US" i="1" dirty="0" err="1"/>
              <a:t>Haskell,Go,Rust</a:t>
            </a:r>
            <a:r>
              <a:rPr lang="en-US" dirty="0"/>
              <a:t>: Just make one… </a:t>
            </a:r>
            <a:r>
              <a:rPr lang="en-US" dirty="0">
                <a:sym typeface="Wingdings" panose="05000000000000000000" pitchFamily="2" charset="2"/>
              </a:rPr>
              <a:t></a:t>
            </a:r>
            <a:endParaRPr lang="en-US" dirty="0"/>
          </a:p>
          <a:p>
            <a:r>
              <a:rPr lang="en-US" dirty="0"/>
              <a:t>	</a:t>
            </a:r>
            <a:r>
              <a:rPr lang="en-US" i="1" dirty="0" err="1"/>
              <a:t>Python,Java,C</a:t>
            </a:r>
            <a:r>
              <a:rPr lang="en-US" i="1" dirty="0"/>
              <a:t>#</a:t>
            </a:r>
            <a:r>
              <a:rPr lang="en-US" dirty="0"/>
              <a:t>: unmatched pattern</a:t>
            </a:r>
          </a:p>
          <a:p>
            <a:endParaRPr lang="en-US" dirty="0"/>
          </a:p>
        </p:txBody>
      </p:sp>
      <p:sp>
        <p:nvSpPr>
          <p:cNvPr id="4" name="Slide Number Placeholder 3">
            <a:extLst>
              <a:ext uri="{FF2B5EF4-FFF2-40B4-BE49-F238E27FC236}">
                <a16:creationId xmlns:a16="http://schemas.microsoft.com/office/drawing/2014/main" id="{CA5028DD-A9E5-43AA-A39A-94062DFF48A1}"/>
              </a:ext>
            </a:extLst>
          </p:cNvPr>
          <p:cNvSpPr>
            <a:spLocks noGrp="1"/>
          </p:cNvSpPr>
          <p:nvPr>
            <p:ph type="sldNum" sz="quarter" idx="12"/>
          </p:nvPr>
        </p:nvSpPr>
        <p:spPr/>
        <p:txBody>
          <a:bodyPr/>
          <a:lstStyle/>
          <a:p>
            <a:fld id="{0A4155CA-DB7C-4AB6-9FBB-75E984CB577C}" type="slidenum">
              <a:rPr lang="en-GB" smtClean="0"/>
              <a:pPr/>
              <a:t>46</a:t>
            </a:fld>
            <a:endParaRPr lang="en-GB" dirty="0"/>
          </a:p>
        </p:txBody>
      </p:sp>
    </p:spTree>
    <p:extLst>
      <p:ext uri="{BB962C8B-B14F-4D97-AF65-F5344CB8AC3E}">
        <p14:creationId xmlns:p14="http://schemas.microsoft.com/office/powerpoint/2010/main" val="1744109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B689BE0-555E-4274-90A9-7252B104BF4E}"/>
              </a:ext>
            </a:extLst>
          </p:cNvPr>
          <p:cNvSpPr>
            <a:spLocks noGrp="1"/>
          </p:cNvSpPr>
          <p:nvPr>
            <p:ph type="title"/>
          </p:nvPr>
        </p:nvSpPr>
        <p:spPr/>
        <p:txBody>
          <a:bodyPr/>
          <a:lstStyle/>
          <a:p>
            <a:r>
              <a:rPr lang="en-US" dirty="0"/>
              <a:t>It’s just code</a:t>
            </a:r>
            <a:endParaRPr lang="en-GB" dirty="0"/>
          </a:p>
        </p:txBody>
      </p:sp>
      <p:sp>
        <p:nvSpPr>
          <p:cNvPr id="6" name="Text Placeholder 5">
            <a:extLst>
              <a:ext uri="{FF2B5EF4-FFF2-40B4-BE49-F238E27FC236}">
                <a16:creationId xmlns:a16="http://schemas.microsoft.com/office/drawing/2014/main" id="{0B5D5C1D-52C8-4429-86EA-9BB24D7AEB8A}"/>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817E6AB-70CC-4880-B8F0-EB9272F08E82}"/>
              </a:ext>
            </a:extLst>
          </p:cNvPr>
          <p:cNvSpPr>
            <a:spLocks noGrp="1"/>
          </p:cNvSpPr>
          <p:nvPr>
            <p:ph type="sldNum" sz="quarter" idx="12"/>
          </p:nvPr>
        </p:nvSpPr>
        <p:spPr/>
        <p:txBody>
          <a:bodyPr/>
          <a:lstStyle/>
          <a:p>
            <a:fld id="{0A4155CA-DB7C-4AB6-9FBB-75E984CB577C}" type="slidenum">
              <a:rPr lang="en-GB" smtClean="0"/>
              <a:pPr/>
              <a:t>5</a:t>
            </a:fld>
            <a:endParaRPr lang="en-GB" dirty="0"/>
          </a:p>
        </p:txBody>
      </p:sp>
    </p:spTree>
    <p:extLst>
      <p:ext uri="{BB962C8B-B14F-4D97-AF65-F5344CB8AC3E}">
        <p14:creationId xmlns:p14="http://schemas.microsoft.com/office/powerpoint/2010/main" val="173538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State of the Art Today</a:t>
            </a:r>
          </a:p>
        </p:txBody>
      </p:sp>
      <p:sp>
        <p:nvSpPr>
          <p:cNvPr id="3" name="Content Placeholder 2"/>
          <p:cNvSpPr>
            <a:spLocks noGrp="1"/>
          </p:cNvSpPr>
          <p:nvPr>
            <p:ph idx="1"/>
          </p:nvPr>
        </p:nvSpPr>
        <p:spPr/>
        <p:txBody>
          <a:bodyPr/>
          <a:lstStyle/>
          <a:p>
            <a:r>
              <a:rPr lang="en-GB" b="1" dirty="0">
                <a:effectLst/>
              </a:rPr>
              <a:t>Clunky DSLs: TensorFlow, </a:t>
            </a:r>
            <a:r>
              <a:rPr lang="en-GB" b="1" dirty="0" err="1">
                <a:effectLst/>
              </a:rPr>
              <a:t>PyTorch</a:t>
            </a:r>
            <a:endParaRPr lang="en-GB" b="1" dirty="0">
              <a:effectLst/>
            </a:endParaRPr>
          </a:p>
          <a:p>
            <a:pPr lvl="1"/>
            <a:r>
              <a:rPr lang="en-US" b="1" dirty="0"/>
              <a:t>F</a:t>
            </a:r>
            <a:r>
              <a:rPr lang="en-GB" b="1" dirty="0" err="1"/>
              <a:t>ast</a:t>
            </a:r>
            <a:r>
              <a:rPr lang="en-GB" b="1" dirty="0"/>
              <a:t> for large problems (training)</a:t>
            </a:r>
          </a:p>
          <a:p>
            <a:pPr lvl="1"/>
            <a:r>
              <a:rPr lang="en-US" b="1" dirty="0">
                <a:effectLst/>
              </a:rPr>
              <a:t>S</a:t>
            </a:r>
            <a:r>
              <a:rPr lang="en-GB" b="1" dirty="0">
                <a:effectLst/>
              </a:rPr>
              <a:t>low f</a:t>
            </a:r>
            <a:r>
              <a:rPr lang="en-GB" b="1" dirty="0"/>
              <a:t>or inference</a:t>
            </a:r>
            <a:endParaRPr lang="en-GB" b="1" dirty="0">
              <a:effectLst/>
            </a:endParaRPr>
          </a:p>
          <a:p>
            <a:endParaRPr lang="en-US" dirty="0"/>
          </a:p>
          <a:p>
            <a:r>
              <a:rPr lang="en-US" dirty="0"/>
              <a:t>Great languages: Julia, Python, F#</a:t>
            </a:r>
          </a:p>
          <a:p>
            <a:pPr lvl="1"/>
            <a:r>
              <a:rPr lang="en-US" dirty="0"/>
              <a:t>“It’s just code”</a:t>
            </a:r>
          </a:p>
          <a:p>
            <a:pPr lvl="1"/>
            <a:r>
              <a:rPr lang="en-US" dirty="0"/>
              <a:t>Links to DSLs for training</a:t>
            </a:r>
          </a:p>
          <a:p>
            <a:pPr lvl="1"/>
            <a:r>
              <a:rPr lang="en-US" dirty="0"/>
              <a:t>Slow for inference</a:t>
            </a:r>
            <a:endParaRPr lang="en-GB" dirty="0"/>
          </a:p>
        </p:txBody>
      </p:sp>
      <p:pic>
        <p:nvPicPr>
          <p:cNvPr id="5" name="Picture 2" descr="Machine generated alternative text:&#10;mcdel = &#10;conu20(64, (3, 3), &#10;padding= ' saæ ' , &#10;activation= ' relu' &#10;conu20(64, (3, 3), &#10;activation= relu ' , &#10;padding= same ) , &#10;conu20(128, (3, 3), activation='relu', &#10;padding= ' sne ' ) , &#10;conu20(128, (3, 3), activation='relu', &#10;padding= , ) , &#10;strides-(2, 2)), &#10;conu20(2S6, (3, 3), activation='relu' , &#10;padding= , ) , &#10;conu20(2S6, (3, 3), activation='relu', &#10;padding= , ) , &#10;conu20(2S6, (3, 3), activation='relu' , &#10;padding= , ) , &#10;conu20(S12, (3, 3), activation='relu', padding='sne',), &#10;conu20(S12, (3, 3), activation='relu', &#10;conu20(S12, (3, 3), activation='relu', &#10;conu20(S12, (3, 3), activation='relu', &#10;conu20(S12, (3, 3), activation='relu', padding='sne',), &#10;conu20(S12, (3, 3), activation='relu', &#10;activation= • softmax ) &#10;Flatten() &#10;Dense(4ess, &#10;Dense(4ess, &#10;Dense(laøe, &#10;activation= relu ) ' &#10;activation= relu ) ' ">
            <a:extLst>
              <a:ext uri="{FF2B5EF4-FFF2-40B4-BE49-F238E27FC236}">
                <a16:creationId xmlns:a16="http://schemas.microsoft.com/office/drawing/2014/main" id="{436F4B9D-EF89-457C-8024-6AF0E70EFC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78" b="2207"/>
          <a:stretch/>
        </p:blipFill>
        <p:spPr bwMode="auto">
          <a:xfrm>
            <a:off x="6672350" y="-34290"/>
            <a:ext cx="5452766" cy="692658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392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CEA3D-4FE8-4361-A9D9-FA1F05AFE9EE}"/>
              </a:ext>
            </a:extLst>
          </p:cNvPr>
          <p:cNvSpPr>
            <a:spLocks noGrp="1"/>
          </p:cNvSpPr>
          <p:nvPr>
            <p:ph type="title"/>
          </p:nvPr>
        </p:nvSpPr>
        <p:spPr/>
        <p:txBody>
          <a:bodyPr>
            <a:normAutofit fontScale="90000"/>
          </a:bodyPr>
          <a:lstStyle/>
          <a:p>
            <a:r>
              <a:rPr lang="en-GB" dirty="0"/>
              <a:t>Deep learning 101</a:t>
            </a:r>
          </a:p>
        </p:txBody>
      </p:sp>
      <p:pic>
        <p:nvPicPr>
          <p:cNvPr id="6" name="Picture 5">
            <a:extLst>
              <a:ext uri="{FF2B5EF4-FFF2-40B4-BE49-F238E27FC236}">
                <a16:creationId xmlns:a16="http://schemas.microsoft.com/office/drawing/2014/main" id="{6F67713A-8C22-4589-B65D-2D0CEBC773E6}"/>
              </a:ext>
            </a:extLst>
          </p:cNvPr>
          <p:cNvPicPr>
            <a:picLocks noChangeAspect="1"/>
          </p:cNvPicPr>
          <p:nvPr/>
        </p:nvPicPr>
        <p:blipFill>
          <a:blip r:embed="rId2"/>
          <a:stretch>
            <a:fillRect/>
          </a:stretch>
        </p:blipFill>
        <p:spPr>
          <a:xfrm>
            <a:off x="257587" y="909710"/>
            <a:ext cx="9434002" cy="48932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8276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F7ACE-9BB5-4661-B4C1-CEE76BDAFFBA}"/>
              </a:ext>
            </a:extLst>
          </p:cNvPr>
          <p:cNvPicPr>
            <a:picLocks noChangeAspect="1"/>
          </p:cNvPicPr>
          <p:nvPr/>
        </p:nvPicPr>
        <p:blipFill>
          <a:blip r:embed="rId2"/>
          <a:stretch>
            <a:fillRect/>
          </a:stretch>
        </p:blipFill>
        <p:spPr>
          <a:xfrm>
            <a:off x="257587" y="909710"/>
            <a:ext cx="9434002" cy="489321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E7CEA3D-4FE8-4361-A9D9-FA1F05AFE9EE}"/>
              </a:ext>
            </a:extLst>
          </p:cNvPr>
          <p:cNvSpPr>
            <a:spLocks noGrp="1"/>
          </p:cNvSpPr>
          <p:nvPr>
            <p:ph type="title"/>
          </p:nvPr>
        </p:nvSpPr>
        <p:spPr/>
        <p:txBody>
          <a:bodyPr>
            <a:normAutofit fontScale="90000"/>
          </a:bodyPr>
          <a:lstStyle/>
          <a:p>
            <a:r>
              <a:rPr lang="en-GB" dirty="0"/>
              <a:t>Deep learning 101: Training</a:t>
            </a:r>
          </a:p>
        </p:txBody>
      </p:sp>
      <p:pic>
        <p:nvPicPr>
          <p:cNvPr id="4" name="Picture 3">
            <a:extLst>
              <a:ext uri="{FF2B5EF4-FFF2-40B4-BE49-F238E27FC236}">
                <a16:creationId xmlns:a16="http://schemas.microsoft.com/office/drawing/2014/main" id="{1D3A688F-F7BF-4F0E-A14F-DE4C60D8F886}"/>
              </a:ext>
            </a:extLst>
          </p:cNvPr>
          <p:cNvPicPr>
            <a:picLocks noChangeAspect="1"/>
          </p:cNvPicPr>
          <p:nvPr/>
        </p:nvPicPr>
        <p:blipFill rotWithShape="1">
          <a:blip r:embed="rId3"/>
          <a:srcRect t="40170"/>
          <a:stretch/>
        </p:blipFill>
        <p:spPr>
          <a:xfrm>
            <a:off x="973370" y="2844177"/>
            <a:ext cx="11045449" cy="3117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92652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7F7ACE-9BB5-4661-B4C1-CEE76BDAFFBA}"/>
              </a:ext>
            </a:extLst>
          </p:cNvPr>
          <p:cNvPicPr>
            <a:picLocks noChangeAspect="1"/>
          </p:cNvPicPr>
          <p:nvPr/>
        </p:nvPicPr>
        <p:blipFill>
          <a:blip r:embed="rId2"/>
          <a:stretch>
            <a:fillRect/>
          </a:stretch>
        </p:blipFill>
        <p:spPr>
          <a:xfrm>
            <a:off x="257587" y="909710"/>
            <a:ext cx="9434002" cy="489321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E7CEA3D-4FE8-4361-A9D9-FA1F05AFE9EE}"/>
              </a:ext>
            </a:extLst>
          </p:cNvPr>
          <p:cNvSpPr>
            <a:spLocks noGrp="1"/>
          </p:cNvSpPr>
          <p:nvPr>
            <p:ph type="title"/>
          </p:nvPr>
        </p:nvSpPr>
        <p:spPr/>
        <p:txBody>
          <a:bodyPr>
            <a:normAutofit fontScale="90000"/>
          </a:bodyPr>
          <a:lstStyle/>
          <a:p>
            <a:r>
              <a:rPr lang="en-GB" dirty="0"/>
              <a:t>Deep learning 101: Training</a:t>
            </a:r>
          </a:p>
        </p:txBody>
      </p:sp>
      <p:pic>
        <p:nvPicPr>
          <p:cNvPr id="4" name="Picture 3">
            <a:extLst>
              <a:ext uri="{FF2B5EF4-FFF2-40B4-BE49-F238E27FC236}">
                <a16:creationId xmlns:a16="http://schemas.microsoft.com/office/drawing/2014/main" id="{1D3A688F-F7BF-4F0E-A14F-DE4C60D8F886}"/>
              </a:ext>
            </a:extLst>
          </p:cNvPr>
          <p:cNvPicPr>
            <a:picLocks noChangeAspect="1"/>
          </p:cNvPicPr>
          <p:nvPr/>
        </p:nvPicPr>
        <p:blipFill rotWithShape="1">
          <a:blip r:embed="rId3"/>
          <a:srcRect t="40170"/>
          <a:stretch/>
        </p:blipFill>
        <p:spPr>
          <a:xfrm>
            <a:off x="973370" y="2844177"/>
            <a:ext cx="11045449" cy="3117006"/>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01BAA549-BD14-4FCD-9C0C-8221AF1AD00C}"/>
                  </a:ext>
                </a:extLst>
              </p14:cNvPr>
              <p14:cNvContentPartPr/>
              <p14:nvPr/>
            </p14:nvContentPartPr>
            <p14:xfrm>
              <a:off x="-44160" y="945450"/>
              <a:ext cx="5212080" cy="2064600"/>
            </p14:xfrm>
          </p:contentPart>
        </mc:Choice>
        <mc:Fallback xmlns="">
          <p:pic>
            <p:nvPicPr>
              <p:cNvPr id="3" name="Ink 2">
                <a:extLst>
                  <a:ext uri="{FF2B5EF4-FFF2-40B4-BE49-F238E27FC236}">
                    <a16:creationId xmlns:a16="http://schemas.microsoft.com/office/drawing/2014/main" id="{01BAA549-BD14-4FCD-9C0C-8221AF1AD00C}"/>
                  </a:ext>
                </a:extLst>
              </p:cNvPr>
              <p:cNvPicPr/>
              <p:nvPr/>
            </p:nvPicPr>
            <p:blipFill>
              <a:blip r:embed="rId5"/>
              <a:stretch>
                <a:fillRect/>
              </a:stretch>
            </p:blipFill>
            <p:spPr>
              <a:xfrm>
                <a:off x="-52800" y="936810"/>
                <a:ext cx="5229720" cy="2082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571D0B5F-8DA3-408F-84C0-BD11E8DD3ADD}"/>
                  </a:ext>
                </a:extLst>
              </p14:cNvPr>
              <p14:cNvContentPartPr/>
              <p14:nvPr/>
            </p14:nvContentPartPr>
            <p14:xfrm>
              <a:off x="869520" y="3527010"/>
              <a:ext cx="11099160" cy="1051200"/>
            </p14:xfrm>
          </p:contentPart>
        </mc:Choice>
        <mc:Fallback xmlns="">
          <p:pic>
            <p:nvPicPr>
              <p:cNvPr id="5" name="Ink 4">
                <a:extLst>
                  <a:ext uri="{FF2B5EF4-FFF2-40B4-BE49-F238E27FC236}">
                    <a16:creationId xmlns:a16="http://schemas.microsoft.com/office/drawing/2014/main" id="{571D0B5F-8DA3-408F-84C0-BD11E8DD3ADD}"/>
                  </a:ext>
                </a:extLst>
              </p:cNvPr>
              <p:cNvPicPr/>
              <p:nvPr/>
            </p:nvPicPr>
            <p:blipFill>
              <a:blip r:embed="rId7"/>
              <a:stretch>
                <a:fillRect/>
              </a:stretch>
            </p:blipFill>
            <p:spPr>
              <a:xfrm>
                <a:off x="860880" y="3518010"/>
                <a:ext cx="1111680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004A96CF-034A-4625-AA50-7BE8486AEB91}"/>
                  </a:ext>
                </a:extLst>
              </p14:cNvPr>
              <p14:cNvContentPartPr/>
              <p14:nvPr/>
            </p14:nvContentPartPr>
            <p14:xfrm>
              <a:off x="-571920" y="3898530"/>
              <a:ext cx="360" cy="360"/>
            </p14:xfrm>
          </p:contentPart>
        </mc:Choice>
        <mc:Fallback xmlns="">
          <p:pic>
            <p:nvPicPr>
              <p:cNvPr id="12" name="Ink 11">
                <a:extLst>
                  <a:ext uri="{FF2B5EF4-FFF2-40B4-BE49-F238E27FC236}">
                    <a16:creationId xmlns:a16="http://schemas.microsoft.com/office/drawing/2014/main" id="{004A96CF-034A-4625-AA50-7BE8486AEB91}"/>
                  </a:ext>
                </a:extLst>
              </p:cNvPr>
              <p:cNvPicPr/>
              <p:nvPr/>
            </p:nvPicPr>
            <p:blipFill>
              <a:blip r:embed="rId9"/>
              <a:stretch>
                <a:fillRect/>
              </a:stretch>
            </p:blipFill>
            <p:spPr>
              <a:xfrm>
                <a:off x="-580920" y="3889890"/>
                <a:ext cx="18000" cy="18000"/>
              </a:xfrm>
              <a:prstGeom prst="rect">
                <a:avLst/>
              </a:prstGeom>
            </p:spPr>
          </p:pic>
        </mc:Fallback>
      </mc:AlternateContent>
    </p:spTree>
    <p:extLst>
      <p:ext uri="{BB962C8B-B14F-4D97-AF65-F5344CB8AC3E}">
        <p14:creationId xmlns:p14="http://schemas.microsoft.com/office/powerpoint/2010/main" val="1161117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7073</TotalTime>
  <Words>1579</Words>
  <Application>Microsoft Office PowerPoint</Application>
  <PresentationFormat>Widescreen</PresentationFormat>
  <Paragraphs>297</Paragraphs>
  <Slides>46</Slides>
  <Notes>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Consolas</vt:lpstr>
      <vt:lpstr>Office Theme</vt:lpstr>
      <vt:lpstr>“It’s just code”  A new approach to AI programming </vt:lpstr>
      <vt:lpstr>The AI Programming Landscape</vt:lpstr>
      <vt:lpstr>AI programming tools, a brief history</vt:lpstr>
      <vt:lpstr>Numerical Computing in CV/ML</vt:lpstr>
      <vt:lpstr>It’s just code</vt:lpstr>
      <vt:lpstr>State of the Art Today</vt:lpstr>
      <vt:lpstr>Deep learning 101</vt:lpstr>
      <vt:lpstr>Deep learning 101: Training</vt:lpstr>
      <vt:lpstr>Deep learning 101: Training</vt:lpstr>
      <vt:lpstr>Deep learning 101: Training</vt:lpstr>
      <vt:lpstr>State of the Art Today</vt:lpstr>
      <vt:lpstr>State of the Art Today</vt:lpstr>
      <vt:lpstr>State of the Art Today</vt:lpstr>
      <vt:lpstr>“It’s just code”: VGG16</vt:lpstr>
      <vt:lpstr>PowerPoint Presentation</vt:lpstr>
      <vt:lpstr>PowerPoint Presentation</vt:lpstr>
      <vt:lpstr>A developer’s story</vt:lpstr>
      <vt:lpstr>Training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now for  something really  complicated….</vt:lpstr>
      <vt:lpstr>So, what’s my story?</vt:lpstr>
      <vt:lpstr>Deep learning: VGG16 today (Keras/PyTorch/etc)</vt:lpstr>
      <vt:lpstr>Deep learning: VGG16 for geeks</vt:lpstr>
      <vt:lpstr>Example: GMM (Gaussian Mixture Model)</vt:lpstr>
      <vt:lpstr>Example: GMM (Gaussian Mixture Model)</vt:lpstr>
      <vt:lpstr>PowerPoint Presentation</vt:lpstr>
      <vt:lpstr>PowerPoint Presentation</vt:lpstr>
      <vt:lpstr>PowerPoint Presentation</vt:lpstr>
      <vt:lpstr>PowerPoint Presentation</vt:lpstr>
      <vt:lpstr>PowerPoint Presentation</vt:lpstr>
      <vt:lpstr>PowerPoint Presentation</vt:lpstr>
      <vt:lpstr>Wrap up</vt:lpstr>
      <vt:lpstr>Tapenade</vt:lpstr>
      <vt:lpstr>Automatic differentiation is code transformation</vt:lpstr>
      <vt:lpstr>Automatic differentiation is code transformation</vt:lpstr>
      <vt:lpstr>Loops work fine…</vt:lpstr>
      <vt:lpstr>Some optimization is tricky</vt:lpstr>
      <vt:lpstr>So where are we</vt:lpstr>
      <vt:lpstr>What can you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Andrew Fitzgibbon</dc:creator>
  <cp:lastModifiedBy>Andrew Fitzgibbon</cp:lastModifiedBy>
  <cp:revision>119</cp:revision>
  <dcterms:created xsi:type="dcterms:W3CDTF">2018-09-26T12:27:15Z</dcterms:created>
  <dcterms:modified xsi:type="dcterms:W3CDTF">2019-03-01T18:14:59Z</dcterms:modified>
</cp:coreProperties>
</file>